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3" d="100"/>
          <a:sy n="93" d="100"/>
        </p:scale>
        <p:origin x="1236" y="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8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1: SESSION 6 TITLE</a:t>
            </a:r>
          </a:p>
          <a:p>
            <a:r>
              <a:t>Display on arrival. Have Ofsted early adopter report ready. Prepare strategic planning templates.</a:t>
            </a:r>
          </a:p>
          <a:p>
            <a:endParaRPr/>
          </a:p>
          <a:p>
            <a:r>
              <a:t>WELCOME: "Final session - we're moving from individual practice to whole-school strategy."</a:t>
            </a:r>
          </a:p>
          <a:p>
            <a:endParaRPr/>
          </a:p>
          <a:p>
            <a:r>
              <a:t>FRAME: "Whether you're formal leadership or not, you can lead AI implementation in your setting. This session gives you the tools."</a:t>
            </a:r>
          </a:p>
          <a:p>
            <a:endParaRPr/>
          </a:p>
          <a:p>
            <a:r>
              <a:t>RECAP JOURNEY: "Sessions 1-5 covered: foundations, legal/ethical, resource creation, assessment, pupil-facing use. Today: strategic implementation."</a:t>
            </a:r>
          </a:p>
          <a:p>
            <a:endParaRPr/>
          </a:p>
          <a:p>
            <a:r>
              <a:t>TIMING: Pre-session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10: IMPLEMENTATION TEMPLATE</a:t>
            </a:r>
          </a:p>
          <a:p>
            <a:endParaRPr/>
          </a:p>
          <a:p>
            <a:r>
              <a:t>DISPLAY DURING WORK:</a:t>
            </a:r>
          </a:p>
          <a:p>
            <a:r>
              <a:t>Keep visible as reference.</a:t>
            </a:r>
          </a:p>
          <a:p>
            <a:endParaRPr/>
          </a:p>
          <a:p>
            <a:r>
              <a:t>WALK AROUND:</a:t>
            </a:r>
          </a:p>
          <a:p>
            <a:r>
              <a:t>Check plans are realistic and specific.</a:t>
            </a:r>
          </a:p>
          <a:p>
            <a:endParaRPr/>
          </a:p>
          <a:p>
            <a:r>
              <a:t>COMMON ISSUES:</a:t>
            </a:r>
          </a:p>
          <a:p>
            <a:r>
              <a:t>• "Too ambitious: 'All staff using AI within a month' - Not realistic"</a:t>
            </a:r>
          </a:p>
          <a:p>
            <a:r>
              <a:t>• "Too vague: 'Improve AI use' - What specifically?"</a:t>
            </a:r>
          </a:p>
          <a:p>
            <a:r>
              <a:t>• "No metrics: How will you know if it worked?"</a:t>
            </a:r>
          </a:p>
          <a:p>
            <a:r>
              <a:t>• "No governance: Who actually makes decisions?"</a:t>
            </a:r>
          </a:p>
          <a:p>
            <a:r>
              <a:t>• "No budget: Assumes it's all free - some things cost money"</a:t>
            </a:r>
          </a:p>
          <a:p>
            <a:endParaRPr/>
          </a:p>
          <a:p>
            <a:r>
              <a:t>GOOD PRACTICE:</a:t>
            </a:r>
          </a:p>
          <a:p>
            <a:r>
              <a:t>Point out when someone writes:</a:t>
            </a:r>
          </a:p>
          <a:p>
            <a:r>
              <a:t>• "Term 1: Draft acceptable use policy (AI Champion + SLT), deliver Session 1 to all staff (twilight, October), 5 early adopters trial AI for planning (volunteers), document time saved"</a:t>
            </a:r>
          </a:p>
          <a:p>
            <a:r>
              <a:t>• "Success metric: 30% of staff using AI for at least one teacher-facing task by end of year"</a:t>
            </a:r>
          </a:p>
          <a:p>
            <a:r>
              <a:t>• "Risk: Staff resistance. Mitigation: Start with volunteers, share their wins, don't mandate"</a:t>
            </a:r>
          </a:p>
          <a:p>
            <a:endParaRPr/>
          </a:p>
          <a:p>
            <a:r>
              <a:t>IF SOMEONE STRUGGLES:</a:t>
            </a:r>
          </a:p>
          <a:p>
            <a:r>
              <a:t>"Start smaller. What's one thing you could definitely do next term? Build from there."</a:t>
            </a:r>
          </a:p>
          <a:p>
            <a:endParaRPr/>
          </a:p>
          <a:p>
            <a:r>
              <a:t>PEER DISCUSSION:</a:t>
            </a:r>
          </a:p>
          <a:p>
            <a:r>
              <a:t>If someone finishes early, pair them with someone still working for peer feedback.</a:t>
            </a:r>
          </a:p>
          <a:p>
            <a:endParaRPr/>
          </a:p>
          <a:p>
            <a:r>
              <a:t>TIMING: Display throughout 20-minute working period (Slides 9-10 together)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11: SERIES WRAP-UP</a:t>
            </a:r>
          </a:p>
          <a:p>
            <a:endParaRPr/>
          </a:p>
          <a:p>
            <a:r>
              <a:t>CELEBRATE THE JOURNEY:</a:t>
            </a:r>
          </a:p>
          <a:p>
            <a:r>
              <a:t>"You've completed 6 hours of professional learning. That's significant."</a:t>
            </a:r>
          </a:p>
          <a:p>
            <a:endParaRPr/>
          </a:p>
          <a:p>
            <a:r>
              <a:t>RECAP SESSIONS:</a:t>
            </a:r>
          </a:p>
          <a:p>
            <a:r>
              <a:t>Briefly remind what each covered:</a:t>
            </a:r>
          </a:p>
          <a:p>
            <a:r>
              <a:t>• "Session 1: What AI is, how it works, DfE principles"</a:t>
            </a:r>
          </a:p>
          <a:p>
            <a:r>
              <a:t>• "Session 2: GDPR, IP, KCSIE - the legal framework that keeps you safe"</a:t>
            </a:r>
          </a:p>
          <a:p>
            <a:r>
              <a:t>• "Session 3: Prompt engineering and QA - creating resources properly"</a:t>
            </a:r>
          </a:p>
          <a:p>
            <a:r>
              <a:t>• "Session 4: Assessment, feedback, academic integrity - navigating tricky territory"</a:t>
            </a:r>
          </a:p>
          <a:p>
            <a:r>
              <a:t>• "Session 5: Pupil-facing AI - when and how to do it safely, if at all"</a:t>
            </a:r>
          </a:p>
          <a:p>
            <a:r>
              <a:t>• "Session 6: Strategy, governance, whole-school implementation"</a:t>
            </a:r>
          </a:p>
          <a:p>
            <a:endParaRPr/>
          </a:p>
          <a:p>
            <a:r>
              <a:t>WHAT THEY HAVE:</a:t>
            </a:r>
          </a:p>
          <a:p>
            <a:r>
              <a:t>"You're leaving with:</a:t>
            </a:r>
          </a:p>
          <a:p>
            <a:r>
              <a:t>• Knowledge: You understand AI, its potential, its risks"</a:t>
            </a:r>
          </a:p>
          <a:p>
            <a:r>
              <a:t>• Skills: You can use AI tools effectively with quality assurance"</a:t>
            </a:r>
          </a:p>
          <a:p>
            <a:r>
              <a:t>• Frameworks: Legal, ethical, pedagogical, strategic"</a:t>
            </a:r>
          </a:p>
          <a:p>
            <a:r>
              <a:t>• Resources: Policies, templates, lesson plans, action plans"</a:t>
            </a:r>
          </a:p>
          <a:p>
            <a:r>
              <a:t>• Confidence: You know what you're doing and why"</a:t>
            </a:r>
          </a:p>
          <a:p>
            <a:endParaRPr/>
          </a:p>
          <a:p>
            <a:r>
              <a:t>YOU'RE EQUIPPED:</a:t>
            </a:r>
          </a:p>
          <a:p>
            <a:r>
              <a:t>"Whether you're a classroom teacher, middle leader, or senior leader, you can now:</a:t>
            </a:r>
          </a:p>
          <a:p>
            <a:r>
              <a:t>• Use AI professionally and safely</a:t>
            </a:r>
          </a:p>
          <a:p>
            <a:r>
              <a:t>• Support colleagues</a:t>
            </a:r>
          </a:p>
          <a:p>
            <a:r>
              <a:t>• Lead implementation</a:t>
            </a:r>
          </a:p>
          <a:p>
            <a:r>
              <a:t>• Navigate challenges</a:t>
            </a:r>
          </a:p>
          <a:p>
            <a:r>
              <a:t>• Make informed decisions"</a:t>
            </a:r>
          </a:p>
          <a:p>
            <a:endParaRPr/>
          </a:p>
          <a:p>
            <a:r>
              <a:t>NEXT STEPS:</a:t>
            </a:r>
          </a:p>
          <a:p>
            <a:r>
              <a:t>"What happens now?</a:t>
            </a:r>
          </a:p>
          <a:p>
            <a:r>
              <a:t>• Implement your 12-month plan</a:t>
            </a:r>
          </a:p>
          <a:p>
            <a:r>
              <a:t>• Start small if you haven't already</a:t>
            </a:r>
          </a:p>
          <a:p>
            <a:r>
              <a:t>• Share your learning with colleagues</a:t>
            </a:r>
          </a:p>
          <a:p>
            <a:r>
              <a:t>• Build on what you've learned</a:t>
            </a:r>
          </a:p>
          <a:p>
            <a:r>
              <a:t>• Stay informed as things evolve"</a:t>
            </a:r>
          </a:p>
          <a:p>
            <a:endParaRPr/>
          </a:p>
          <a:p>
            <a:r>
              <a:t>STAY CONNECTED:</a:t>
            </a:r>
          </a:p>
          <a:p>
            <a:r>
              <a:t>"If you want ongoing support:</a:t>
            </a:r>
          </a:p>
          <a:p>
            <a:r>
              <a:t>• [Insert your contact details / Meta Pedagogy info]</a:t>
            </a:r>
          </a:p>
          <a:p>
            <a:r>
              <a:t>• Share what works - we all learn together</a:t>
            </a:r>
          </a:p>
          <a:p>
            <a:r>
              <a:t>• Reach out with questions or challenges"</a:t>
            </a:r>
          </a:p>
          <a:p>
            <a:endParaRPr/>
          </a:p>
          <a:p>
            <a:r>
              <a:t>KEEP LEARNING:</a:t>
            </a:r>
          </a:p>
          <a:p>
            <a:r>
              <a:t>"AI evolves fast. Stay curious. Keep learning. Adapt your practice."</a:t>
            </a:r>
          </a:p>
          <a:p>
            <a:endParaRPr/>
          </a:p>
          <a:p>
            <a:r>
              <a:t>"You're not expected to be experts forever - you're expected to be professional learners."</a:t>
            </a:r>
          </a:p>
          <a:p>
            <a:endParaRPr/>
          </a:p>
          <a:p>
            <a:r>
              <a:t>FINAL MESSAGE:</a:t>
            </a:r>
          </a:p>
          <a:p>
            <a:r>
              <a:t>"AI is a tool. It's not magic, not a threat, not a replacement for teachers. It's a tool that, used well, can save you time and improve your practice."</a:t>
            </a:r>
          </a:p>
          <a:p>
            <a:endParaRPr/>
          </a:p>
          <a:p>
            <a:r>
              <a:t>"You're now AI-ready teachers. Go make good use of it."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55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12: FINAL REFLECTIONS</a:t>
            </a:r>
          </a:p>
          <a:p>
            <a:endParaRPr/>
          </a:p>
          <a:p>
            <a:r>
              <a:t>GIVE REFLECTION TIME:</a:t>
            </a:r>
          </a:p>
          <a:p>
            <a:r>
              <a:t>"Take 2 minutes in silence to reflect on these questions."</a:t>
            </a:r>
          </a:p>
          <a:p>
            <a:endParaRPr/>
          </a:p>
          <a:p>
            <a:r>
              <a:t>Allow genuine silence. Don't fill it.</a:t>
            </a:r>
          </a:p>
          <a:p>
            <a:endParaRPr/>
          </a:p>
          <a:p>
            <a:r>
              <a:t>OPTIONAL SHARING:</a:t>
            </a:r>
          </a:p>
          <a:p>
            <a:r>
              <a:t>"Would anyone like to share an insight or commitment?"</a:t>
            </a:r>
          </a:p>
          <a:p>
            <a:endParaRPr/>
          </a:p>
          <a:p>
            <a:r>
              <a:t>Don't force. If no volunteers, that's fine.</a:t>
            </a:r>
          </a:p>
          <a:p>
            <a:endParaRPr/>
          </a:p>
          <a:p>
            <a:r>
              <a:t>If people do share:</a:t>
            </a:r>
          </a:p>
          <a:p>
            <a:r>
              <a:t>• Listen actively</a:t>
            </a:r>
          </a:p>
          <a:p>
            <a:r>
              <a:t>• Validate their insights</a:t>
            </a:r>
          </a:p>
          <a:p>
            <a:r>
              <a:t>• Connect to themes from the sessions if relevant</a:t>
            </a:r>
          </a:p>
          <a:p>
            <a:r>
              <a:t>• Thank them for sharing</a:t>
            </a:r>
          </a:p>
          <a:p>
            <a:endParaRPr/>
          </a:p>
          <a:p>
            <a:r>
              <a:t>QUESTIONS:</a:t>
            </a:r>
          </a:p>
          <a:p>
            <a:r>
              <a:t>"What questions do you have - about anything from the 6 sessions?"</a:t>
            </a:r>
          </a:p>
          <a:p>
            <a:endParaRPr/>
          </a:p>
          <a:p>
            <a:r>
              <a:t>Allow 3-5 minutes for questions.</a:t>
            </a:r>
          </a:p>
          <a:p>
            <a:endParaRPr/>
          </a:p>
          <a:p>
            <a:r>
              <a:t>This is your last chance to clarify anything, so be generous with time.</a:t>
            </a:r>
          </a:p>
          <a:p>
            <a:endParaRPr/>
          </a:p>
          <a:p>
            <a:r>
              <a:t>COMMON FINAL QUESTIONS:</a:t>
            </a:r>
          </a:p>
          <a:p>
            <a:r>
              <a:t>• "Where do I start?" → "Your action plan. Pick one thing for next week."</a:t>
            </a:r>
          </a:p>
          <a:p>
            <a:r>
              <a:t>• "What if my school leadership doesn't support this?" → "Start with your own practice. Build evidence. Share wins. Lead by example."</a:t>
            </a:r>
          </a:p>
          <a:p>
            <a:r>
              <a:t>• "What if I make a mistake?" → "You will. We all do. That's learning. The frameworks protect you from serious errors. Minor mistakes are just learning opportunities."</a:t>
            </a:r>
          </a:p>
          <a:p>
            <a:r>
              <a:t>• "Is this all going to change in 6 months?" → "Probably some of it. That's why we taught principles and frameworks, not just specific tools. The principles endure even as tools change."</a:t>
            </a:r>
          </a:p>
          <a:p>
            <a:endParaRPr/>
          </a:p>
          <a:p>
            <a:r>
              <a:t>THANK THEM:</a:t>
            </a:r>
          </a:p>
          <a:p>
            <a:r>
              <a:t>"Thank you for your engagement, your professionalism, your willingness to learn, and your commitment to your students."</a:t>
            </a:r>
          </a:p>
          <a:p>
            <a:endParaRPr/>
          </a:p>
          <a:p>
            <a:r>
              <a:t>"You've asked great questions, shared good practice, and engaged thoughtfully with complex issues."</a:t>
            </a:r>
          </a:p>
          <a:p>
            <a:endParaRPr/>
          </a:p>
          <a:p>
            <a:r>
              <a:t>"You're exactly the kind of teachers who will make AI work well in education - critical, careful, child-centred professionals."</a:t>
            </a:r>
          </a:p>
          <a:p>
            <a:endParaRPr/>
          </a:p>
          <a:p>
            <a:r>
              <a:t>FINAL SEND-OFF:</a:t>
            </a:r>
          </a:p>
          <a:p>
            <a:r>
              <a:t>"Go implement your plans. Start small. Build evidence. Share your learning. Lead by example."</a:t>
            </a:r>
          </a:p>
          <a:p>
            <a:endParaRPr/>
          </a:p>
          <a:p>
            <a:r>
              <a:t>"You're AI-ready. Your students will benefit. Good luck!"</a:t>
            </a:r>
          </a:p>
          <a:p>
            <a:endParaRPr/>
          </a:p>
          <a:p>
            <a:r>
              <a:t>PROVIDE CONTACT:</a:t>
            </a:r>
          </a:p>
          <a:p>
            <a:r>
              <a:t>If you're available for follow-up support, make that clear.</a:t>
            </a:r>
          </a:p>
          <a:p>
            <a:endParaRPr/>
          </a:p>
          <a:p>
            <a:r>
              <a:t>If they can contact Meta Pedagogy for consultancy, mention that.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60 minutes</a:t>
            </a:r>
          </a:p>
          <a:p>
            <a:endParaRPr/>
          </a:p>
          <a:p>
            <a:r>
              <a:t>TOTAL: 60 minutes exactly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2: PRIOR KNOWLEDGE &amp; OBJECTIVES</a:t>
            </a:r>
          </a:p>
          <a:p>
            <a:endParaRPr/>
          </a:p>
          <a:p>
            <a:r>
              <a:t>SHOW OF HANDS: A-D. Note who has school-level strategy already.</a:t>
            </a:r>
          </a:p>
          <a:p>
            <a:endParaRPr/>
          </a:p>
          <a:p>
            <a:r>
              <a:t>If few hands: "That's common - most schools are still developing AI strategy. Today you'll create one."</a:t>
            </a:r>
          </a:p>
          <a:p>
            <a:endParaRPr/>
          </a:p>
          <a:p>
            <a:r>
              <a:t>If many hands on A: "Great - you can refine what you have and share insights."</a:t>
            </a:r>
          </a:p>
          <a:p>
            <a:endParaRPr/>
          </a:p>
          <a:p>
            <a:r>
              <a:t>READ OBJECTIVES: Emphasize practical output - "You're creating an actual implementation plan today."</a:t>
            </a:r>
          </a:p>
          <a:p>
            <a:endParaRPr/>
          </a:p>
          <a:p>
            <a:r>
              <a:t>KEY FRAMING: "This isn't just for senior leaders. Middle leaders, subject leads, classroom teachers - you can all drive AI strategy in your sphere of influence."</a:t>
            </a:r>
          </a:p>
          <a:p>
            <a:endParaRPr/>
          </a:p>
          <a:p>
            <a:r>
              <a:t>TIMING: 2 minutes</a:t>
            </a:r>
          </a:p>
          <a:p>
            <a:r>
              <a:t>CHECKPOINT: Finish by 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3: OFSTED EARLY ADOPTER INSIGHTS</a:t>
            </a:r>
          </a:p>
          <a:p>
            <a:endParaRPr/>
          </a:p>
          <a:p>
            <a:r>
              <a:t>INTRODUCE THE RESEARCH:</a:t>
            </a:r>
          </a:p>
          <a:p>
            <a:r>
              <a:t>"DfE funded Ofsted to study 21 schools and colleges that have been using AI for at least 12 months. This is what they learned."</a:t>
            </a:r>
          </a:p>
          <a:p>
            <a:endParaRPr/>
          </a:p>
          <a:p>
            <a:r>
              <a:t>KEY FINDING 1 - AI CHAMPIONS:</a:t>
            </a:r>
          </a:p>
          <a:p>
            <a:r>
              <a:t>"Every successful school had someone driving AI adoption. Not necessarily senior leadership - could be a middle leader, advanced skills teacher, enthusiastic classroom teacher."</a:t>
            </a:r>
          </a:p>
          <a:p>
            <a:endParaRPr/>
          </a:p>
          <a:p>
            <a:r>
              <a:t>"Role: Supporting colleagues, troubleshooting, sharing good practice, addressing concerns, keeping it on the agenda."</a:t>
            </a:r>
          </a:p>
          <a:p>
            <a:endParaRPr/>
          </a:p>
          <a:p>
            <a:r>
              <a:t>"This person doesn't need to be an AI expert - they need to be enthusiastic, approachable, and willing to learn with colleagues."</a:t>
            </a:r>
          </a:p>
          <a:p>
            <a:endParaRPr/>
          </a:p>
          <a:p>
            <a:r>
              <a:t>KEY FINDING 2 - WORKLOAD REDUCTION:</a:t>
            </a:r>
          </a:p>
          <a:p>
            <a:r>
              <a:t>"The promise is real: teachers are saving significant time on planning, resource creation, and admin."</a:t>
            </a:r>
          </a:p>
          <a:p>
            <a:endParaRPr/>
          </a:p>
          <a:p>
            <a:r>
              <a:t>"But only when it's done properly: with training, quality assurance, and systematic approaches like we've taught in these sessions."</a:t>
            </a:r>
          </a:p>
          <a:p>
            <a:endParaRPr/>
          </a:p>
          <a:p>
            <a:r>
              <a:t>"Ad hoc use without training = limited impact or problems."</a:t>
            </a:r>
          </a:p>
          <a:p>
            <a:endParaRPr/>
          </a:p>
          <a:p>
            <a:r>
              <a:t>KEY FINDING 3 - ETHICS PRIORITIZED:</a:t>
            </a:r>
          </a:p>
          <a:p>
            <a:r>
              <a:t>"Early adopters aren't cowboys. They're careful. They emphasize safeguarding, data protection, and responsible use."</a:t>
            </a:r>
          </a:p>
          <a:p>
            <a:endParaRPr/>
          </a:p>
          <a:p>
            <a:r>
              <a:t>"They're not just chasing efficiency - they're doing it right."</a:t>
            </a:r>
          </a:p>
          <a:p>
            <a:endParaRPr/>
          </a:p>
          <a:p>
            <a:r>
              <a:t>WHAT WORKED:</a:t>
            </a:r>
          </a:p>
          <a:p>
            <a:r>
              <a:t>• "Leadership buy-in - doesn't have to be enthusi astic, but needs to support"</a:t>
            </a:r>
          </a:p>
          <a:p>
            <a:r>
              <a:t>• "Gradual rollout - start small, build evidence, expand carefully"</a:t>
            </a:r>
          </a:p>
          <a:p>
            <a:r>
              <a:t>• "Staff training - not just 'here's ChatGPT, off you go'"</a:t>
            </a:r>
          </a:p>
          <a:p>
            <a:r>
              <a:t>• "Teacher-facing first - pupil-facing came later, if at all"</a:t>
            </a:r>
          </a:p>
          <a:p>
            <a:r>
              <a:t>• "Building evidence - documenting time saved, quality improvements"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6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4: AI CHAMPION ROLE</a:t>
            </a:r>
          </a:p>
          <a:p>
            <a:endParaRPr/>
          </a:p>
          <a:p>
            <a:r>
              <a:t>DEFINE THE ROLE:</a:t>
            </a:r>
          </a:p>
          <a:p>
            <a:r>
              <a:t>"Every school implementing AI successfully has an AI Champion. This could be you."</a:t>
            </a:r>
          </a:p>
          <a:p>
            <a:endParaRPr/>
          </a:p>
          <a:p>
            <a:r>
              <a:t>RESPONSIBILITIES - GO THROUGH EACH:</a:t>
            </a:r>
          </a:p>
          <a:p>
            <a:r>
              <a:t>• "Stay informed: Read updates, try new tools, understand developments"</a:t>
            </a:r>
          </a:p>
          <a:p>
            <a:r>
              <a:t>• "Support colleagues: Answer questions, help troubleshoot, provide encouragement"</a:t>
            </a:r>
          </a:p>
          <a:p>
            <a:r>
              <a:t>• "Share practice: Show what works, circulate examples, celebrate successes"</a:t>
            </a:r>
          </a:p>
          <a:p>
            <a:r>
              <a:t>• "Troubleshoot: Help when things go wrong, problem-solve"</a:t>
            </a:r>
          </a:p>
          <a:p>
            <a:r>
              <a:t>• "Maintain policies: Keep documents updated as tools/guidance evolve"</a:t>
            </a:r>
          </a:p>
          <a:p>
            <a:r>
              <a:t>• "Coordinate training: Organize sessions, cascade learning"</a:t>
            </a:r>
          </a:p>
          <a:p>
            <a:r>
              <a:t>• "Build evidence: Document time saved, quality improvements, impact"</a:t>
            </a:r>
          </a:p>
          <a:p>
            <a:r>
              <a:t>• "Champion responsible use: Keep ethics and safeguarding at the forefront"</a:t>
            </a:r>
          </a:p>
          <a:p>
            <a:endParaRPr/>
          </a:p>
          <a:p>
            <a:r>
              <a:t>WHO CAN DO THIS:</a:t>
            </a:r>
          </a:p>
          <a:p>
            <a:r>
              <a:t>"You don't need to be:</a:t>
            </a:r>
          </a:p>
          <a:p>
            <a:r>
              <a:t>• A technologist</a:t>
            </a:r>
          </a:p>
          <a:p>
            <a:r>
              <a:t>• Senior leadership</a:t>
            </a:r>
          </a:p>
          <a:p>
            <a:r>
              <a:t>• An AI expert"</a:t>
            </a:r>
          </a:p>
          <a:p>
            <a:endParaRPr/>
          </a:p>
          <a:p>
            <a:r>
              <a:t>"You do need to be:</a:t>
            </a:r>
          </a:p>
          <a:p>
            <a:r>
              <a:t>• Enthusiastic about learning</a:t>
            </a:r>
          </a:p>
          <a:p>
            <a:r>
              <a:t>• Good at supporting colleagues</a:t>
            </a:r>
          </a:p>
          <a:p>
            <a:r>
              <a:t>• Able to communicate clearly</a:t>
            </a:r>
          </a:p>
          <a:p>
            <a:r>
              <a:t>• Given some time to do this"</a:t>
            </a:r>
          </a:p>
          <a:p>
            <a:endParaRPr/>
          </a:p>
          <a:p>
            <a:r>
              <a:t>"Middle leaders, subject leads, advanced skills teachers, classroom teachers - all can do this role."</a:t>
            </a:r>
          </a:p>
          <a:p>
            <a:endParaRPr/>
          </a:p>
          <a:p>
            <a:r>
              <a:t>TIME ALLOCATION:</a:t>
            </a:r>
          </a:p>
          <a:p>
            <a:r>
              <a:t>"Realistically:</a:t>
            </a:r>
          </a:p>
          <a:p>
            <a:r>
              <a:t>• Initial setup phase: 2-3 hours per month</a:t>
            </a:r>
          </a:p>
          <a:p>
            <a:r>
              <a:t>• Once established: 1-2 hours per month"</a:t>
            </a:r>
          </a:p>
          <a:p>
            <a:endParaRPr/>
          </a:p>
          <a:p>
            <a:r>
              <a:t>"This isn't a full-time job. It's coordination and support."</a:t>
            </a:r>
          </a:p>
          <a:p>
            <a:endParaRPr/>
          </a:p>
          <a:p>
            <a:r>
              <a:t>SUPPORT NEEDED:</a:t>
            </a:r>
          </a:p>
          <a:p>
            <a:r>
              <a:t>"To succeed, you need:</a:t>
            </a:r>
          </a:p>
          <a:p>
            <a:r>
              <a:t>• Leadership backing (doesn't have to lead it, but needs to support you)</a:t>
            </a:r>
          </a:p>
          <a:p>
            <a:r>
              <a:t>• Time allocation (acknowledged in your workload)</a:t>
            </a:r>
          </a:p>
          <a:p>
            <a:r>
              <a:t>• Small budget (£200-500 for tools, resources if needed)"</a:t>
            </a:r>
          </a:p>
          <a:p>
            <a:endParaRPr/>
          </a:p>
          <a:p>
            <a:r>
              <a:t>"Without these, it's hard to sustain."</a:t>
            </a:r>
          </a:p>
          <a:p>
            <a:endParaRPr/>
          </a:p>
          <a:p>
            <a:r>
              <a:t>WHO IN THIS ROOM:</a:t>
            </a:r>
          </a:p>
          <a:p>
            <a:r>
              <a:t>"Anyone here could be an AI Champion. Consider it."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10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5: WHOLE-SCHOOL POLICY FRAMEWORK</a:t>
            </a:r>
          </a:p>
          <a:p>
            <a:endParaRPr/>
          </a:p>
          <a:p>
            <a:r>
              <a:t>INTRODUCE:</a:t>
            </a:r>
          </a:p>
          <a:p>
            <a:r>
              <a:t>"You need written policies. Not to create bureaucracy - to create clarity and protection."</a:t>
            </a:r>
          </a:p>
          <a:p>
            <a:endParaRPr/>
          </a:p>
          <a:p>
            <a:r>
              <a:t>1. ACCEPTABLE USE POLICY:</a:t>
            </a:r>
          </a:p>
          <a:p>
            <a:r>
              <a:t>"This is your foundation document. It states clearly:"</a:t>
            </a:r>
          </a:p>
          <a:p>
            <a:r>
              <a:t>• "Teachers can use AI for: lesson planning, resource creation, feedback drafting, admin"</a:t>
            </a:r>
          </a:p>
          <a:p>
            <a:r>
              <a:t>• "Teachers cannot: submit AI work as their own professional development, use student personal data"</a:t>
            </a:r>
          </a:p>
          <a:p>
            <a:r>
              <a:t>• "Students can use AI for: [specify - if at all, with supervision]"</a:t>
            </a:r>
          </a:p>
          <a:p>
            <a:r>
              <a:t>• "Students cannot: submit AI work as their own, use without acknowledgment"</a:t>
            </a:r>
          </a:p>
          <a:p>
            <a:r>
              <a:t>• "Consequences: Clear, proportionate, consistently applied"</a:t>
            </a:r>
          </a:p>
          <a:p>
            <a:endParaRPr/>
          </a:p>
          <a:p>
            <a:r>
              <a:t>"Make this simple - 2-3 pages maximum. Use examples."</a:t>
            </a:r>
          </a:p>
          <a:p>
            <a:endParaRPr/>
          </a:p>
          <a:p>
            <a:r>
              <a:t>2. RISK ASSESSMENT PROCESS:</a:t>
            </a:r>
          </a:p>
          <a:p>
            <a:r>
              <a:t>"Define when risk assessment is needed:"</a:t>
            </a:r>
          </a:p>
          <a:p>
            <a:r>
              <a:t>• "Teacher-facing use: Brief check (informal)"</a:t>
            </a:r>
          </a:p>
          <a:p>
            <a:r>
              <a:t>• "Pupil-facing use: Full risk assessment (mandatory)"</a:t>
            </a:r>
          </a:p>
          <a:p>
            <a:r>
              <a:t>• "Who approves what: SLT? Department head? AI Champion?"</a:t>
            </a:r>
          </a:p>
          <a:p>
            <a:r>
              <a:t>• "Review cycle: Termly? After incidents?"</a:t>
            </a:r>
          </a:p>
          <a:p>
            <a:endParaRPr/>
          </a:p>
          <a:p>
            <a:r>
              <a:t>3. ASSESSMENT POLICY:</a:t>
            </a:r>
          </a:p>
          <a:p>
            <a:r>
              <a:t>"Add AI section to existing assessment policy:"</a:t>
            </a:r>
          </a:p>
          <a:p>
            <a:r>
              <a:t>• "JCQ guidance applies to all exam work"</a:t>
            </a:r>
          </a:p>
          <a:p>
            <a:r>
              <a:t>• "Homework policy updated for AI era"</a:t>
            </a:r>
          </a:p>
          <a:p>
            <a:r>
              <a:t>• "How students should cite AI use"</a:t>
            </a:r>
          </a:p>
          <a:p>
            <a:r>
              <a:t>• "What counts as plagiarism"</a:t>
            </a:r>
          </a:p>
          <a:p>
            <a:r>
              <a:t>• "How staff use AI for feedback/marking"</a:t>
            </a:r>
          </a:p>
          <a:p>
            <a:endParaRPr/>
          </a:p>
          <a:p>
            <a:r>
              <a:t>4. SAFEGUARDING ADDENDUM:</a:t>
            </a:r>
          </a:p>
          <a:p>
            <a:r>
              <a:t>"Update safeguarding policy to explicitly mention AI:"</a:t>
            </a:r>
          </a:p>
          <a:p>
            <a:r>
              <a:t>• "KCSIE requirements apply"</a:t>
            </a:r>
          </a:p>
          <a:p>
            <a:r>
              <a:t>• "Supervision standards"</a:t>
            </a:r>
          </a:p>
          <a:p>
            <a:r>
              <a:t>• "When to inform parents"</a:t>
            </a:r>
          </a:p>
          <a:p>
            <a:r>
              <a:t>• "Reporting procedures if issues arise"</a:t>
            </a:r>
          </a:p>
          <a:p>
            <a:endParaRPr/>
          </a:p>
          <a:p>
            <a:r>
              <a:t>REVIEW CYCLE:</a:t>
            </a:r>
          </a:p>
          <a:p>
            <a:r>
              <a:t>"AI evolves fast. Review policies:</a:t>
            </a:r>
          </a:p>
          <a:p>
            <a:r>
              <a:t>• Annually minimum</a:t>
            </a:r>
          </a:p>
          <a:p>
            <a:r>
              <a:t>• After any significant incident</a:t>
            </a:r>
          </a:p>
          <a:p>
            <a:r>
              <a:t>• When major tool changes occur (like ChatGPT updates)</a:t>
            </a:r>
          </a:p>
          <a:p>
            <a:r>
              <a:t>• When DfE guidance updates"</a:t>
            </a:r>
          </a:p>
          <a:p>
            <a:endParaRPr/>
          </a:p>
          <a:p>
            <a:r>
              <a:t>"Don't let policies become obsolete."</a:t>
            </a:r>
          </a:p>
          <a:p>
            <a:endParaRPr/>
          </a:p>
          <a:p>
            <a:r>
              <a:t>WHO WRITES THESE:</a:t>
            </a:r>
          </a:p>
          <a:p>
            <a:r>
              <a:t>"AI Champion drafts, SLT approves, governors ratify where needed."</a:t>
            </a:r>
          </a:p>
          <a:p>
            <a:endParaRPr/>
          </a:p>
          <a:p>
            <a:r>
              <a:t>"Use templates from other schools - don't reinvent the wheel."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15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6: PHASED IMPLEMENTATION</a:t>
            </a:r>
          </a:p>
          <a:p>
            <a:endParaRPr/>
          </a:p>
          <a:p>
            <a:r>
              <a:t>INTRODUCE:</a:t>
            </a:r>
          </a:p>
          <a:p>
            <a:r>
              <a:t>"Trying to implement AI across the whole school at once is overwhelming and risky. Phase it deliberately."</a:t>
            </a:r>
          </a:p>
          <a:p>
            <a:endParaRPr/>
          </a:p>
          <a:p>
            <a:r>
              <a:t>PHASE 1 - FOUNDATION (FIRST TERM):</a:t>
            </a:r>
          </a:p>
          <a:p>
            <a:r>
              <a:t>"Focus: Get the basics right"</a:t>
            </a:r>
          </a:p>
          <a:p>
            <a:r>
              <a:t>• "Policies: Draft and approve acceptable use policy"</a:t>
            </a:r>
          </a:p>
          <a:p>
            <a:r>
              <a:t>• "AI Champion: Identify and empower this person"</a:t>
            </a:r>
          </a:p>
          <a:p>
            <a:r>
              <a:t>• "Staff awareness: Run Session 1-equivalent for all staff - what is AI, DfE framework, legal basics"</a:t>
            </a:r>
          </a:p>
          <a:p>
            <a:r>
              <a:t>• "Teacher-facing use: Encourage planning, resources, admin - low risk applications"</a:t>
            </a:r>
          </a:p>
          <a:p>
            <a:r>
              <a:t>• "Evidence: Start documenting time saved, quality improvements"</a:t>
            </a:r>
          </a:p>
          <a:p>
            <a:endParaRPr/>
          </a:p>
          <a:p>
            <a:r>
              <a:t>"Goal: By end of Term 1, all staff know what AI is, what's allowed, and some are using it for teacher-facing tasks."</a:t>
            </a:r>
          </a:p>
          <a:p>
            <a:endParaRPr/>
          </a:p>
          <a:p>
            <a:r>
              <a:t>PHASE 2 - EXPANSION (TERMS 2-3):</a:t>
            </a:r>
          </a:p>
          <a:p>
            <a:r>
              <a:t>"Focus: Deepen expertise"</a:t>
            </a:r>
          </a:p>
          <a:p>
            <a:r>
              <a:t>• "Training: Run Sessions 2-4 equivalent - legal/ethical, resource creation, assessment"</a:t>
            </a:r>
          </a:p>
          <a:p>
            <a:r>
              <a:t>• "Systematize: Create prompt libraries, QA frameworks, shared resources"</a:t>
            </a:r>
          </a:p>
          <a:p>
            <a:r>
              <a:t>• "Embed QA: Make quality checking routine"</a:t>
            </a:r>
          </a:p>
          <a:p>
            <a:r>
              <a:t>• "Celebrate: Share wins - time saved, better resources, teacher testimonials"</a:t>
            </a:r>
          </a:p>
          <a:p>
            <a:endParaRPr/>
          </a:p>
          <a:p>
            <a:r>
              <a:t>"Goal: By end of Term 3, most staff using AI confidently for teacher-facing tasks with proper quality assurance."</a:t>
            </a:r>
          </a:p>
          <a:p>
            <a:endParaRPr/>
          </a:p>
          <a:p>
            <a:r>
              <a:t>PHASE 3 - ADVANCED (TERMS 4-6):</a:t>
            </a:r>
          </a:p>
          <a:p>
            <a:r>
              <a:t>"Focus: Advanced applications if appropriate"</a:t>
            </a:r>
          </a:p>
          <a:p>
            <a:r>
              <a:t>• "Pupil-facing: Consider supervised student use in appropriate contexts"</a:t>
            </a:r>
          </a:p>
          <a:p>
            <a:r>
              <a:t>• "Cross-curricular: Share practice across subjects"</a:t>
            </a:r>
          </a:p>
          <a:p>
            <a:r>
              <a:t>• "Impact review: Evaluate - what worked? What didn't? Student outcomes affected?"</a:t>
            </a:r>
          </a:p>
          <a:p>
            <a:r>
              <a:t>• "Refine strategy: Adjust based on evidence"</a:t>
            </a:r>
          </a:p>
          <a:p>
            <a:endParaRPr/>
          </a:p>
          <a:p>
            <a:r>
              <a:t>"Goal: By end of Year 2, AI is embedded strategically, used where it adds value, with robust governance."</a:t>
            </a:r>
          </a:p>
          <a:p>
            <a:endParaRPr/>
          </a:p>
          <a:p>
            <a:r>
              <a:t>KEY PRINCIPLE:</a:t>
            </a:r>
          </a:p>
          <a:p>
            <a:r>
              <a:t>"Start small, build evidence, expand carefully. Don't jump to Phase 3 without completing Phase 1 and 2."</a:t>
            </a:r>
          </a:p>
          <a:p>
            <a:endParaRPr/>
          </a:p>
          <a:p>
            <a:r>
              <a:t>"This phased approach reduces risk, builds confidence, and ensures sustainability."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20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7: CPD CASCADE MODEL</a:t>
            </a:r>
          </a:p>
          <a:p>
            <a:endParaRPr/>
          </a:p>
          <a:p>
            <a:r>
              <a:t>INTRODUCE:</a:t>
            </a:r>
          </a:p>
          <a:p>
            <a:r>
              <a:t>"You've been through 6 sessions. How do you cascade this to colleagues?"</a:t>
            </a:r>
          </a:p>
          <a:p>
            <a:endParaRPr/>
          </a:p>
          <a:p>
            <a:r>
              <a:t>APPROACH 1 - FULL SERIES:</a:t>
            </a:r>
          </a:p>
          <a:p>
            <a:r>
              <a:t>"Ideal scenario: Deliver all 6 sessions."</a:t>
            </a:r>
          </a:p>
          <a:p>
            <a:r>
              <a:t>"Schedule: One per fortnight, twilight sessions or INSET days"</a:t>
            </a:r>
          </a:p>
          <a:p>
            <a:r>
              <a:t>"Who: Whole staff or volunteers"</a:t>
            </a:r>
          </a:p>
          <a:p>
            <a:r>
              <a:t>"Benefit: Comprehensive, systematic, builds deep competence"</a:t>
            </a:r>
          </a:p>
          <a:p>
            <a:r>
              <a:t>"Challenge: Requires 6 hours of staff time"</a:t>
            </a:r>
          </a:p>
          <a:p>
            <a:endParaRPr/>
          </a:p>
          <a:p>
            <a:r>
              <a:t>APPROACH 2 - ESSENTIALS:</a:t>
            </a:r>
          </a:p>
          <a:p>
            <a:r>
              <a:t>"Minimum viable: Sessions 1, 2, 3"</a:t>
            </a:r>
          </a:p>
          <a:p>
            <a:r>
              <a:t>"Coverage: What AI is, legal/ethical framework, creating resources"</a:t>
            </a:r>
          </a:p>
          <a:p>
            <a:r>
              <a:t>"Who: All staff as baseline"</a:t>
            </a:r>
          </a:p>
          <a:p>
            <a:r>
              <a:t>"Benefit: Covers essentials, less time commitment (3 hours)"</a:t>
            </a:r>
          </a:p>
          <a:p>
            <a:r>
              <a:t>"Challenge: Misses assessment and strategic thinking"</a:t>
            </a:r>
          </a:p>
          <a:p>
            <a:endParaRPr/>
          </a:p>
          <a:p>
            <a:r>
              <a:t>APPROACH 3 - TWILIGHT DROPS:</a:t>
            </a:r>
          </a:p>
          <a:p>
            <a:r>
              <a:t>"Gradual approach: One session per half-term"</a:t>
            </a:r>
          </a:p>
          <a:p>
            <a:r>
              <a:t>"Schedule: September (S1), November (S2), January (S3), etc."</a:t>
            </a:r>
          </a:p>
          <a:p>
            <a:r>
              <a:t>"Who: Whole staff, building over a year"</a:t>
            </a:r>
          </a:p>
          <a:p>
            <a:r>
              <a:t>"Benefit: Manageable, allows practice between sessions"</a:t>
            </a:r>
          </a:p>
          <a:p>
            <a:r>
              <a:t>"Challenge: Takes a full year to complete"</a:t>
            </a:r>
          </a:p>
          <a:p>
            <a:endParaRPr/>
          </a:p>
          <a:p>
            <a:r>
              <a:t>APPROACH 4 - DEPARTMENT-LED:</a:t>
            </a:r>
          </a:p>
          <a:p>
            <a:r>
              <a:t>"Distributed approach: Subject/phase leads deliver to their teams"</a:t>
            </a:r>
          </a:p>
          <a:p>
            <a:r>
              <a:t>"Method: You train heads of department, they cascade"</a:t>
            </a:r>
          </a:p>
          <a:p>
            <a:r>
              <a:t>"Who: Subject-specific teams"</a:t>
            </a:r>
          </a:p>
          <a:p>
            <a:r>
              <a:t>"Benefit: Tailored to subject needs, builds department ownership"</a:t>
            </a:r>
          </a:p>
          <a:p>
            <a:r>
              <a:t>"Challenge: Quality depends on deliverers, needs coordination"</a:t>
            </a:r>
          </a:p>
          <a:p>
            <a:endParaRPr/>
          </a:p>
          <a:p>
            <a:r>
              <a:t>DIFFERENTIATION:</a:t>
            </a:r>
          </a:p>
          <a:p>
            <a:r>
              <a:t>"Not everyone needs everything:"</a:t>
            </a:r>
          </a:p>
          <a:p>
            <a:r>
              <a:t>• "New users (never used AI): Sessions 1-3 essential"</a:t>
            </a:r>
          </a:p>
          <a:p>
            <a:r>
              <a:t>• "Confident users (already using AI): Sessions 4-6 for advanced practice"</a:t>
            </a:r>
          </a:p>
          <a:p>
            <a:r>
              <a:t>• "Leadership team: Sessions 2 (legal/ethical) and 6 (strategy) most relevant"</a:t>
            </a:r>
          </a:p>
          <a:p>
            <a:endParaRPr/>
          </a:p>
          <a:p>
            <a:r>
              <a:t>USING THESE MATERIALS:</a:t>
            </a:r>
          </a:p>
          <a:p>
            <a:r>
              <a:t>"These 6 session plans are designed to be delivered by you. You have:</a:t>
            </a:r>
          </a:p>
          <a:p>
            <a:r>
              <a:t>• Slide decks</a:t>
            </a:r>
          </a:p>
          <a:p>
            <a:r>
              <a:t>• Speaker notes</a:t>
            </a:r>
          </a:p>
          <a:p>
            <a:r>
              <a:t>• Handouts</a:t>
            </a:r>
          </a:p>
          <a:p>
            <a:r>
              <a:t>• Activity resources</a:t>
            </a:r>
          </a:p>
          <a:p>
            <a:r>
              <a:t>• Timing guidance"</a:t>
            </a:r>
          </a:p>
          <a:p>
            <a:endParaRPr/>
          </a:p>
          <a:p>
            <a:r>
              <a:t>"You're equipped to run this CPD."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25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8: FUTURE DEVELOPMENTS</a:t>
            </a:r>
          </a:p>
          <a:p>
            <a:endParaRPr/>
          </a:p>
          <a:p>
            <a:r>
              <a:t>INTRODUCE:</a:t>
            </a:r>
          </a:p>
          <a:p>
            <a:r>
              <a:t>"AI in education is evolving fast. Here's what's on the horizon."</a:t>
            </a:r>
          </a:p>
          <a:p>
            <a:endParaRPr/>
          </a:p>
          <a:p>
            <a:r>
              <a:t>OAK NATIONAL ACADEMY - AILA:</a:t>
            </a:r>
          </a:p>
          <a:p>
            <a:r>
              <a:t>"You've heard about Aila. It's still developing:"</a:t>
            </a:r>
          </a:p>
          <a:p>
            <a:r>
              <a:t>• "More subjects being added"</a:t>
            </a:r>
          </a:p>
          <a:p>
            <a:r>
              <a:t>• "Better integration with teaching sequences"</a:t>
            </a:r>
          </a:p>
          <a:p>
            <a:r>
              <a:t>• "Improved curriculum alignment"</a:t>
            </a:r>
          </a:p>
          <a:p>
            <a:endParaRPr/>
          </a:p>
          <a:p>
            <a:r>
              <a:t>"Keep an eye on labs.thenational.academy for updates."</a:t>
            </a:r>
          </a:p>
          <a:p>
            <a:endParaRPr/>
          </a:p>
          <a:p>
            <a:r>
              <a:t>CONTENT STORE PILOT:</a:t>
            </a:r>
          </a:p>
          <a:p>
            <a:r>
              <a:t>"DfE and DSIT are investing £3 million in a 'content store' - essentially a repository of high-quality educational content and data that AI tools can use."</a:t>
            </a:r>
          </a:p>
          <a:p>
            <a:endParaRPr/>
          </a:p>
          <a:p>
            <a:r>
              <a:t>"Goal: Instead of AI trained on random internet content, it's trained on verified, curriculum-aligned educational materials."</a:t>
            </a:r>
          </a:p>
          <a:p>
            <a:endParaRPr/>
          </a:p>
          <a:p>
            <a:r>
              <a:t>"This should improve quality and reduce hallucinations."</a:t>
            </a:r>
          </a:p>
          <a:p>
            <a:endParaRPr/>
          </a:p>
          <a:p>
            <a:r>
              <a:t>AI TOOLS COMPETITION:</a:t>
            </a:r>
          </a:p>
          <a:p>
            <a:r>
              <a:t>"DfE has funded an innovation competition - developers creating new AI tools for education."</a:t>
            </a:r>
          </a:p>
          <a:p>
            <a:endParaRPr/>
          </a:p>
          <a:p>
            <a:r>
              <a:t>"Focus areas: Feedback and marking automation, adaptive learning systems."</a:t>
            </a:r>
          </a:p>
          <a:p>
            <a:endParaRPr/>
          </a:p>
          <a:p>
            <a:r>
              <a:t>"Some of these tools will reach schools in next 1-2 years."</a:t>
            </a:r>
          </a:p>
          <a:p>
            <a:endParaRPr/>
          </a:p>
          <a:p>
            <a:r>
              <a:t>EDTECH EVIDENCE BOARD:</a:t>
            </a:r>
          </a:p>
          <a:p>
            <a:r>
              <a:t>"New initiative: A board of experts evaluating edtech including AI tools."</a:t>
            </a:r>
          </a:p>
          <a:p>
            <a:endParaRPr/>
          </a:p>
          <a:p>
            <a:r>
              <a:t>"They'll assess: Does this actually improve teaching and learning? What's the evidence?"</a:t>
            </a:r>
          </a:p>
          <a:p>
            <a:endParaRPr/>
          </a:p>
          <a:p>
            <a:r>
              <a:t>"This will help schools make informed decisions rather than buying hype."</a:t>
            </a:r>
          </a:p>
          <a:p>
            <a:endParaRPr/>
          </a:p>
          <a:p>
            <a:r>
              <a:t>GUIDANCE UPDATES:</a:t>
            </a:r>
          </a:p>
          <a:p>
            <a:r>
              <a:t>"DfE guidance will evolve as evidence emerges:"</a:t>
            </a:r>
          </a:p>
          <a:p>
            <a:r>
              <a:t>• "Pupil-facing use: More clarity as we learn what works"</a:t>
            </a:r>
          </a:p>
          <a:p>
            <a:r>
              <a:t>• "Assessment: More specific guidance as exam boards develop approaches"</a:t>
            </a:r>
          </a:p>
          <a:p>
            <a:r>
              <a:t>• "Safeguarding: Updates as new risks emerge"</a:t>
            </a:r>
          </a:p>
          <a:p>
            <a:endParaRPr/>
          </a:p>
          <a:p>
            <a:r>
              <a:t>"Stay informed: Check gov.uk regularly, subscribe to DfE teacher updates."</a:t>
            </a:r>
          </a:p>
          <a:p>
            <a:endParaRPr/>
          </a:p>
          <a:p>
            <a:r>
              <a:t>RAPID EVOLUTION:</a:t>
            </a:r>
          </a:p>
          <a:p>
            <a:r>
              <a:t>"This space will change quickly. Tools improve, new tools launch, guidance updates, research emerges."</a:t>
            </a:r>
          </a:p>
          <a:p>
            <a:endParaRPr/>
          </a:p>
          <a:p>
            <a:r>
              <a:t>"Build flexibility into your strategy. What works today might need adjustment in 6 months."</a:t>
            </a:r>
          </a:p>
          <a:p>
            <a:endParaRPr/>
          </a:p>
          <a:p>
            <a:r>
              <a:t>"AI Champion role includes staying informed and updating colleagues."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29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9: HANDS-ON TASK</a:t>
            </a:r>
          </a:p>
          <a:p>
            <a:endParaRPr/>
          </a:p>
          <a:p>
            <a:r>
              <a:t>INTRODUCE:</a:t>
            </a:r>
          </a:p>
          <a:p>
            <a:r>
              <a:t>"Final task: Create your strategic implementation plan. This is what you'll take back to your school."</a:t>
            </a:r>
          </a:p>
          <a:p>
            <a:endParaRPr/>
          </a:p>
          <a:p>
            <a:r>
              <a:t>SCOPE:</a:t>
            </a:r>
          </a:p>
          <a:p>
            <a:r>
              <a:t>"Choose your scope:</a:t>
            </a:r>
          </a:p>
          <a:p>
            <a:r>
              <a:t>• Whole school (if you're leadership)</a:t>
            </a:r>
          </a:p>
          <a:p>
            <a:r>
              <a:t>• Your department (if you're subject lead)</a:t>
            </a:r>
          </a:p>
          <a:p>
            <a:r>
              <a:t>• Your phase (if you're phase lead)</a:t>
            </a:r>
          </a:p>
          <a:p>
            <a:r>
              <a:t>• Your practice + influencing colleagues (if you're classroom teacher)"</a:t>
            </a:r>
          </a:p>
          <a:p>
            <a:endParaRPr/>
          </a:p>
          <a:p>
            <a:r>
              <a:t>"All are valid. Work at the level where you have influence."</a:t>
            </a:r>
          </a:p>
          <a:p>
            <a:endParaRPr/>
          </a:p>
          <a:p>
            <a:r>
              <a:t>WALK THROUGH COMPONENTS:</a:t>
            </a:r>
          </a:p>
          <a:p>
            <a:endParaRPr/>
          </a:p>
          <a:p>
            <a:r>
              <a:t>1. CONTEXT:</a:t>
            </a:r>
          </a:p>
          <a:p>
            <a:r>
              <a:t>"Where are you now?</a:t>
            </a:r>
          </a:p>
          <a:p>
            <a:r>
              <a:t>• No AI use currently?</a:t>
            </a:r>
          </a:p>
          <a:p>
            <a:r>
              <a:t>• Some staff experimenting?</a:t>
            </a:r>
          </a:p>
          <a:p>
            <a:r>
              <a:t>• Ad hoc use without strategy?</a:t>
            </a:r>
          </a:p>
          <a:p>
            <a:r>
              <a:t>• Some policies but not comprehensive?"</a:t>
            </a:r>
          </a:p>
          <a:p>
            <a:endParaRPr/>
          </a:p>
          <a:p>
            <a:r>
              <a:t>"Be honest about baseline."</a:t>
            </a:r>
          </a:p>
          <a:p>
            <a:endParaRPr/>
          </a:p>
          <a:p>
            <a:r>
              <a:t>2. VISION:</a:t>
            </a:r>
          </a:p>
          <a:p>
            <a:r>
              <a:t>"Where do you want to be in 12 months?</a:t>
            </a:r>
          </a:p>
          <a:p>
            <a:r>
              <a:t>• All staff aware and some using AI for teacher-facing tasks?</a:t>
            </a:r>
          </a:p>
          <a:p>
            <a:r>
              <a:t>• Embedded use with quality assurance?</a:t>
            </a:r>
          </a:p>
          <a:p>
            <a:r>
              <a:t>• Policies in place and staff trained?"</a:t>
            </a:r>
          </a:p>
          <a:p>
            <a:endParaRPr/>
          </a:p>
          <a:p>
            <a:r>
              <a:t>"Be realistic - don't overpromise."</a:t>
            </a:r>
          </a:p>
          <a:p>
            <a:endParaRPr/>
          </a:p>
          <a:p>
            <a:r>
              <a:t>3. PHASED TIMELINE:</a:t>
            </a:r>
          </a:p>
          <a:p>
            <a:r>
              <a:t>"Use the 3-phase model:"</a:t>
            </a:r>
          </a:p>
          <a:p>
            <a:r>
              <a:t>• "Term 1: Foundation - policies, awareness, AI Champion, early adoption"</a:t>
            </a:r>
          </a:p>
          <a:p>
            <a:r>
              <a:t>• "Terms 2-3: Expansion - training, systematization, evidence building"</a:t>
            </a:r>
          </a:p>
          <a:p>
            <a:r>
              <a:t>• "Terms 4-6: Advanced - refinement, possible pupil-facing, impact review"</a:t>
            </a:r>
          </a:p>
          <a:p>
            <a:endParaRPr/>
          </a:p>
          <a:p>
            <a:r>
              <a:t>"List specific actions for each phase."</a:t>
            </a:r>
          </a:p>
          <a:p>
            <a:endParaRPr/>
          </a:p>
          <a:p>
            <a:r>
              <a:t>4. GOVERNANCE:</a:t>
            </a:r>
          </a:p>
          <a:p>
            <a:r>
              <a:t>"Who's involved?</a:t>
            </a:r>
          </a:p>
          <a:p>
            <a:r>
              <a:t>• Who approves new AI uses? (SLT? Department head?)</a:t>
            </a:r>
          </a:p>
          <a:p>
            <a:r>
              <a:t>• Who's the AI Champion? (You? Someone else?)</a:t>
            </a:r>
          </a:p>
          <a:p>
            <a:r>
              <a:t>• How often do you review progress? (Termly? Half-termly?)"</a:t>
            </a:r>
          </a:p>
          <a:p>
            <a:endParaRPr/>
          </a:p>
          <a:p>
            <a:r>
              <a:t>5. CPD PLAN:</a:t>
            </a:r>
          </a:p>
          <a:p>
            <a:r>
              <a:t>"How will you train staff?</a:t>
            </a:r>
          </a:p>
          <a:p>
            <a:r>
              <a:t>• Full 6 sessions? Essential 3?</a:t>
            </a:r>
          </a:p>
          <a:p>
            <a:r>
              <a:t>• Whole staff or volunteers first?</a:t>
            </a:r>
          </a:p>
          <a:p>
            <a:r>
              <a:t>• When and where? (INSET days? Twilight? Department time?)"</a:t>
            </a:r>
          </a:p>
          <a:p>
            <a:endParaRPr/>
          </a:p>
          <a:p>
            <a:r>
              <a:t>6. SUCCESS METRICS:</a:t>
            </a:r>
          </a:p>
          <a:p>
            <a:r>
              <a:t>"How will you know it's working?</a:t>
            </a:r>
          </a:p>
          <a:p>
            <a:r>
              <a:t>• % of staff using AI?</a:t>
            </a:r>
          </a:p>
          <a:p>
            <a:r>
              <a:t>• Time saved (hours per week)?</a:t>
            </a:r>
          </a:p>
          <a:p>
            <a:r>
              <a:t>• Quality of resources improved?</a:t>
            </a:r>
          </a:p>
          <a:p>
            <a:r>
              <a:t>• Teacher feedback/satisfaction?</a:t>
            </a:r>
          </a:p>
          <a:p>
            <a:r>
              <a:t>• Student outcomes (if measurable)?"</a:t>
            </a:r>
          </a:p>
          <a:p>
            <a:endParaRPr/>
          </a:p>
          <a:p>
            <a:r>
              <a:t>7. BUDGET:</a:t>
            </a:r>
          </a:p>
          <a:p>
            <a:r>
              <a:t>"What do you need?</a:t>
            </a:r>
          </a:p>
          <a:p>
            <a:r>
              <a:t>• Tool subscriptions? (ChatGPT Plus, Copilot licenses)</a:t>
            </a:r>
          </a:p>
          <a:p>
            <a:r>
              <a:t>• CPD time? (cover costs)</a:t>
            </a:r>
          </a:p>
          <a:p>
            <a:r>
              <a:t>• Resources? (handouts, templates)</a:t>
            </a:r>
          </a:p>
          <a:p>
            <a:r>
              <a:t>• Small budget for AI Champion?"</a:t>
            </a:r>
          </a:p>
          <a:p>
            <a:endParaRPr/>
          </a:p>
          <a:p>
            <a:r>
              <a:t>"Estimate realistically."</a:t>
            </a:r>
          </a:p>
          <a:p>
            <a:endParaRPr/>
          </a:p>
          <a:p>
            <a:r>
              <a:t>8. RISK MITIGATION:</a:t>
            </a:r>
          </a:p>
          <a:p>
            <a:r>
              <a:t>"What could go wrong?</a:t>
            </a:r>
          </a:p>
          <a:p>
            <a:r>
              <a:t>• Staff resistance?</a:t>
            </a:r>
          </a:p>
          <a:p>
            <a:r>
              <a:t>• Technical issues?</a:t>
            </a:r>
          </a:p>
          <a:p>
            <a:r>
              <a:t>• Safeguarding incidents?</a:t>
            </a:r>
          </a:p>
          <a:p>
            <a:r>
              <a:t>• Budget cuts?"</a:t>
            </a:r>
          </a:p>
          <a:p>
            <a:endParaRPr/>
          </a:p>
          <a:p>
            <a:r>
              <a:t>"For each risk, plan mitigation."</a:t>
            </a:r>
          </a:p>
          <a:p>
            <a:endParaRPr/>
          </a:p>
          <a:p>
            <a:r>
              <a:t>SET TIMER: 20 minutes</a:t>
            </a:r>
          </a:p>
          <a:p>
            <a:endParaRPr/>
          </a:p>
          <a:p>
            <a:r>
              <a:t>CIRCULATE:</a:t>
            </a:r>
          </a:p>
          <a:p>
            <a:r>
              <a:t>• Help scope appropriately</a:t>
            </a:r>
          </a:p>
          <a:p>
            <a:r>
              <a:t>• Challenge unrealistic timelines</a:t>
            </a:r>
          </a:p>
          <a:p>
            <a:r>
              <a:t>• Help with success metrics</a:t>
            </a:r>
          </a:p>
          <a:p>
            <a:r>
              <a:t>• Encourage specific actions not vague intentions</a:t>
            </a:r>
          </a:p>
          <a:p>
            <a:endParaRPr/>
          </a:p>
          <a:p>
            <a:r>
              <a:t>TIMING: 2 mins instructions, 20 mins working</a:t>
            </a:r>
          </a:p>
          <a:p>
            <a:r>
              <a:t>CHECKPOINT: Instructions finish 31 mins, working ends 51 mins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114399-AE20-69AB-7DA8-291BAC4B4F9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750" y="1600201"/>
            <a:ext cx="945564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2D047D-68F5-A19A-0AEE-B044FC474AA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905226" y="5571226"/>
            <a:ext cx="1286774" cy="128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noProof="0" dirty="0"/>
              <a:t>AI-READY TEACHING</a:t>
            </a:r>
          </a:p>
          <a:p>
            <a:r>
              <a:rPr lang="en-GB" noProof="0" dirty="0"/>
              <a:t>Session 6 of 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/>
                </a:solidFill>
              </a:rPr>
              <a:t>Strategic Implementation &amp; Innovation</a:t>
            </a:r>
          </a:p>
          <a:p>
            <a:r>
              <a:rPr lang="en-GB" noProof="0" dirty="0">
                <a:solidFill>
                  <a:schemeClr val="tx1"/>
                </a:solidFill>
              </a:rPr>
              <a:t>Whole-School AI Strategy</a:t>
            </a:r>
          </a:p>
          <a:p>
            <a:r>
              <a:rPr lang="en-GB" noProof="0" dirty="0">
                <a:solidFill>
                  <a:schemeClr val="tx1"/>
                </a:solidFill>
              </a:rPr>
              <a:t>60 minutes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noProof="0" dirty="0"/>
              <a:t>IMPLEMENTATION PLANNING TEMPLATE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7299" y="1736332"/>
            <a:ext cx="8808377" cy="57586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noProof="0" dirty="0"/>
              <a:t>CONTEXT: </a:t>
            </a:r>
            <a:r>
              <a:rPr lang="en-GB" sz="1800" noProof="0" dirty="0"/>
              <a:t>Current state of AI use</a:t>
            </a:r>
          </a:p>
          <a:p>
            <a:pPr marL="0" indent="0">
              <a:buNone/>
            </a:pPr>
            <a:r>
              <a:rPr lang="en-GB" sz="1800" b="1" noProof="0" dirty="0"/>
              <a:t>VISION: </a:t>
            </a:r>
            <a:r>
              <a:rPr lang="en-GB" sz="1800" noProof="0" dirty="0"/>
              <a:t>Goals for 12 months from now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PHASE 1 (Term 1):</a:t>
            </a:r>
          </a:p>
          <a:p>
            <a:pPr marL="0" indent="0">
              <a:buNone/>
            </a:pPr>
            <a:r>
              <a:rPr lang="en-GB" sz="1800" noProof="0" dirty="0"/>
              <a:t>Actions:</a:t>
            </a:r>
          </a:p>
          <a:p>
            <a:pPr marL="0" indent="0">
              <a:buNone/>
            </a:pPr>
            <a:r>
              <a:rPr lang="en-GB" sz="1800" noProof="0" dirty="0"/>
              <a:t>Responsible:</a:t>
            </a:r>
          </a:p>
          <a:p>
            <a:pPr marL="0" indent="0">
              <a:buNone/>
            </a:pPr>
            <a:r>
              <a:rPr lang="en-GB" sz="1800" noProof="0" dirty="0"/>
              <a:t>Success criteria: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PHASE 2 (Terms 2-3):</a:t>
            </a:r>
          </a:p>
          <a:p>
            <a:pPr marL="0" indent="0">
              <a:buNone/>
            </a:pPr>
            <a:r>
              <a:rPr lang="en-GB" sz="1800" noProof="0" dirty="0"/>
              <a:t>Actions:</a:t>
            </a:r>
          </a:p>
          <a:p>
            <a:pPr marL="0" indent="0">
              <a:buNone/>
            </a:pPr>
            <a:r>
              <a:rPr lang="en-GB" sz="1800" noProof="0" dirty="0"/>
              <a:t>Responsible:</a:t>
            </a:r>
          </a:p>
          <a:p>
            <a:pPr marL="0" indent="0">
              <a:buNone/>
            </a:pPr>
            <a:r>
              <a:rPr lang="en-GB" sz="1800" noProof="0" dirty="0"/>
              <a:t>Success criteria:</a:t>
            </a:r>
          </a:p>
          <a:p>
            <a:pPr marL="0" indent="0">
              <a:buNone/>
            </a:pPr>
            <a:endParaRPr lang="en-GB" sz="16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9D8500-065F-9E48-F42B-F984A8362503}"/>
              </a:ext>
            </a:extLst>
          </p:cNvPr>
          <p:cNvSpPr txBox="1"/>
          <p:nvPr/>
        </p:nvSpPr>
        <p:spPr>
          <a:xfrm>
            <a:off x="4959850" y="2722651"/>
            <a:ext cx="609771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noProof="0" dirty="0"/>
              <a:t>PHASE 3 (Terms 4-6):</a:t>
            </a:r>
          </a:p>
          <a:p>
            <a:pPr marL="0" indent="0">
              <a:buNone/>
            </a:pPr>
            <a:r>
              <a:rPr lang="en-GB" sz="1800" noProof="0" dirty="0"/>
              <a:t>Actions:</a:t>
            </a:r>
          </a:p>
          <a:p>
            <a:pPr marL="0" indent="0">
              <a:buNone/>
            </a:pPr>
            <a:r>
              <a:rPr lang="en-GB" sz="1800" noProof="0" dirty="0"/>
              <a:t>Responsible:</a:t>
            </a:r>
          </a:p>
          <a:p>
            <a:pPr marL="0" indent="0">
              <a:buNone/>
            </a:pPr>
            <a:r>
              <a:rPr lang="en-GB" sz="1800" noProof="0" dirty="0"/>
              <a:t>Success criteria: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GOVERNANCE: </a:t>
            </a:r>
            <a:r>
              <a:rPr lang="en-GB" sz="1800" noProof="0" dirty="0"/>
              <a:t>Decision-making structure</a:t>
            </a:r>
          </a:p>
          <a:p>
            <a:pPr marL="0" indent="0">
              <a:buNone/>
            </a:pPr>
            <a:r>
              <a:rPr lang="en-GB" sz="1800" b="1" noProof="0" dirty="0"/>
              <a:t>CPD: </a:t>
            </a:r>
            <a:r>
              <a:rPr lang="en-GB" sz="1800" noProof="0" dirty="0"/>
              <a:t>Training approach</a:t>
            </a:r>
          </a:p>
          <a:p>
            <a:pPr marL="0" indent="0">
              <a:buNone/>
            </a:pPr>
            <a:r>
              <a:rPr lang="en-GB" sz="1800" b="1" noProof="0" dirty="0"/>
              <a:t>SUCCESS METRICS: </a:t>
            </a:r>
            <a:r>
              <a:rPr lang="en-GB" sz="1800" noProof="0" dirty="0"/>
              <a:t>How you'll measure impact</a:t>
            </a:r>
          </a:p>
          <a:p>
            <a:pPr marL="0" indent="0">
              <a:buNone/>
            </a:pPr>
            <a:r>
              <a:rPr lang="en-GB" sz="1800" b="1" noProof="0" dirty="0"/>
              <a:t>BUDGET: </a:t>
            </a:r>
            <a:r>
              <a:rPr lang="en-GB" sz="1800" noProof="0" dirty="0"/>
              <a:t>Resources needed</a:t>
            </a:r>
          </a:p>
          <a:p>
            <a:pPr marL="0" indent="0">
              <a:buNone/>
            </a:pPr>
            <a:r>
              <a:rPr lang="en-GB" sz="1800" b="1" noProof="0" dirty="0"/>
              <a:t>RISKS: </a:t>
            </a:r>
            <a:r>
              <a:rPr lang="en-GB" sz="1800" noProof="0" dirty="0"/>
              <a:t>Mitigation strategies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6-SESSION JOURNEY COMPLETE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5797" y="1322995"/>
            <a:ext cx="8972763" cy="5257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200" b="1" noProof="0" dirty="0"/>
              <a:t>What we've covered:</a:t>
            </a:r>
          </a:p>
          <a:p>
            <a:pPr marL="0" indent="0">
              <a:buNone/>
            </a:pPr>
            <a:endParaRPr lang="en-GB" sz="1200" noProof="0" dirty="0"/>
          </a:p>
          <a:p>
            <a:pPr marL="0" indent="0">
              <a:buNone/>
            </a:pPr>
            <a:r>
              <a:rPr lang="en-GB" sz="1200" noProof="0" dirty="0"/>
              <a:t>SESSION 1: AI Foundations &amp; DfE Framework</a:t>
            </a:r>
          </a:p>
          <a:p>
            <a:pPr marL="0" indent="0">
              <a:buNone/>
            </a:pPr>
            <a:r>
              <a:rPr lang="en-GB" sz="1200" noProof="0" dirty="0"/>
              <a:t>SESSION 2: Legal &amp; Ethical Framework  </a:t>
            </a:r>
          </a:p>
          <a:p>
            <a:pPr marL="0" indent="0">
              <a:buNone/>
            </a:pPr>
            <a:r>
              <a:rPr lang="en-GB" sz="1200" noProof="0" dirty="0"/>
              <a:t>SESSION 3: AI-Assisted Teaching &amp; Planning</a:t>
            </a:r>
          </a:p>
          <a:p>
            <a:pPr marL="0" indent="0">
              <a:buNone/>
            </a:pPr>
            <a:r>
              <a:rPr lang="en-GB" sz="1200" noProof="0" dirty="0"/>
              <a:t>SESSION 4: Assessment &amp; Academic Integrity</a:t>
            </a:r>
          </a:p>
          <a:p>
            <a:pPr marL="0" indent="0">
              <a:buNone/>
            </a:pPr>
            <a:r>
              <a:rPr lang="en-GB" sz="1200" noProof="0" dirty="0"/>
              <a:t>SESSION 5: Pupil-Facing AI - Safe Implementation</a:t>
            </a:r>
          </a:p>
          <a:p>
            <a:pPr marL="0" indent="0">
              <a:buNone/>
            </a:pPr>
            <a:r>
              <a:rPr lang="en-GB" sz="1200" noProof="0" dirty="0"/>
              <a:t>SESSION 6: Strategic Implementation (Today)</a:t>
            </a:r>
          </a:p>
          <a:p>
            <a:pPr marL="0" indent="0">
              <a:buNone/>
            </a:pPr>
            <a:endParaRPr lang="en-GB" sz="1200" noProof="0" dirty="0"/>
          </a:p>
          <a:p>
            <a:pPr marL="0" indent="0">
              <a:buNone/>
            </a:pPr>
            <a:r>
              <a:rPr lang="en-GB" sz="1200" b="1" noProof="0" dirty="0"/>
              <a:t>You now have:</a:t>
            </a:r>
          </a:p>
          <a:p>
            <a:pPr marL="0" indent="0">
              <a:buNone/>
            </a:pPr>
            <a:r>
              <a:rPr lang="en-GB" sz="1200" noProof="0" dirty="0"/>
              <a:t>✓ Understanding of AI and its limitations</a:t>
            </a:r>
          </a:p>
          <a:p>
            <a:pPr marL="0" indent="0">
              <a:buNone/>
            </a:pPr>
            <a:r>
              <a:rPr lang="en-GB" sz="1200" noProof="0" dirty="0"/>
              <a:t>✓ Knowledge of legal and ethical requirements</a:t>
            </a:r>
          </a:p>
          <a:p>
            <a:pPr marL="0" indent="0">
              <a:buNone/>
            </a:pPr>
            <a:r>
              <a:rPr lang="en-GB" sz="1200" noProof="0" dirty="0"/>
              <a:t>✓ Skills to create quality-assured resources</a:t>
            </a:r>
          </a:p>
          <a:p>
            <a:pPr marL="0" indent="0">
              <a:buNone/>
            </a:pPr>
            <a:r>
              <a:rPr lang="en-GB" sz="1200" noProof="0" dirty="0"/>
              <a:t>✓ Frameworks for assessment and feedback</a:t>
            </a:r>
          </a:p>
          <a:p>
            <a:pPr marL="0" indent="0">
              <a:buNone/>
            </a:pPr>
            <a:r>
              <a:rPr lang="en-GB" sz="1200" noProof="0" dirty="0"/>
              <a:t>✓ Safeguarding knowledge for pupil-facing use</a:t>
            </a:r>
          </a:p>
          <a:p>
            <a:pPr marL="0" indent="0">
              <a:buNone/>
            </a:pPr>
            <a:r>
              <a:rPr lang="en-GB" sz="1200" noProof="0" dirty="0"/>
              <a:t>✓ Strategic implementation roadmap</a:t>
            </a:r>
          </a:p>
          <a:p>
            <a:pPr marL="0" indent="0">
              <a:buNone/>
            </a:pPr>
            <a:endParaRPr lang="en-GB" sz="1200" noProof="0" dirty="0"/>
          </a:p>
          <a:p>
            <a:pPr marL="0" indent="0">
              <a:buNone/>
            </a:pPr>
            <a:r>
              <a:rPr lang="en-GB" sz="1200" noProof="0" dirty="0"/>
              <a:t>You're equipped to lead AI-ready teaching.</a:t>
            </a:r>
          </a:p>
          <a:p>
            <a:pPr marL="0" indent="0">
              <a:buNone/>
            </a:pPr>
            <a:endParaRPr lang="en-GB" sz="1200" noProof="0" dirty="0"/>
          </a:p>
          <a:p>
            <a:pPr marL="0" indent="0">
              <a:buNone/>
            </a:pPr>
            <a:r>
              <a:rPr lang="en-GB" sz="1200" b="1" noProof="0" dirty="0"/>
              <a:t>Next steps: </a:t>
            </a:r>
            <a:r>
              <a:rPr lang="en-GB" sz="1200" noProof="0" dirty="0"/>
              <a:t>Implement your plan. Share your learning.</a:t>
            </a:r>
          </a:p>
          <a:p>
            <a:pPr marL="0" indent="0">
              <a:buNone/>
            </a:pPr>
            <a:r>
              <a:rPr lang="en-GB" sz="1200" noProof="0" dirty="0"/>
              <a:t>Stay connected. Keep learning.</a:t>
            </a:r>
          </a:p>
          <a:p>
            <a:pPr marL="0" indent="0">
              <a:buNone/>
            </a:pPr>
            <a:endParaRPr lang="en-GB" sz="1200" noProof="0" dirty="0"/>
          </a:p>
          <a:p>
            <a:pPr marL="0" indent="0">
              <a:buNone/>
            </a:pPr>
            <a:r>
              <a:rPr lang="en-GB" sz="1200" noProof="0" dirty="0"/>
              <a:t>UNESCO: Full framework coverage | DfE: Comprehensive alignment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FINAL REFLECTIONS &amp;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2652" y="1417638"/>
            <a:ext cx="8859747" cy="5517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1" noProof="0" dirty="0"/>
              <a:t>Personal reflection (2 minutes):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• What's the most important thing you've learned?</a:t>
            </a:r>
          </a:p>
          <a:p>
            <a:pPr marL="0" indent="0">
              <a:buNone/>
            </a:pPr>
            <a:r>
              <a:rPr lang="en-GB" sz="1600" noProof="0" dirty="0"/>
              <a:t>• What will you do first?</a:t>
            </a:r>
          </a:p>
          <a:p>
            <a:pPr marL="0" indent="0">
              <a:buNone/>
            </a:pPr>
            <a:r>
              <a:rPr lang="en-GB" sz="1600" noProof="0" dirty="0"/>
              <a:t>• What's your biggest remaining concern?</a:t>
            </a:r>
          </a:p>
          <a:p>
            <a:pPr marL="0" indent="0">
              <a:buNone/>
            </a:pPr>
            <a:r>
              <a:rPr lang="en-GB" sz="1600" noProof="0" dirty="0"/>
              <a:t>• How confident do you feel? (1-10)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Share if you wish:</a:t>
            </a:r>
          </a:p>
          <a:p>
            <a:pPr marL="0" indent="0">
              <a:buNone/>
            </a:pPr>
            <a:r>
              <a:rPr lang="en-GB" sz="1600" noProof="0" dirty="0"/>
              <a:t>• One insight from today?</a:t>
            </a:r>
          </a:p>
          <a:p>
            <a:pPr marL="0" indent="0">
              <a:buNone/>
            </a:pPr>
            <a:r>
              <a:rPr lang="en-GB" sz="1600" noProof="0" dirty="0"/>
              <a:t>• One commitment you're making?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b="1" noProof="0" dirty="0"/>
              <a:t>Questions?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Thank you for engaging with this CPD.</a:t>
            </a:r>
          </a:p>
          <a:p>
            <a:pPr marL="0" indent="0">
              <a:buNone/>
            </a:pPr>
            <a:r>
              <a:rPr lang="en-GB" sz="1600" noProof="0" dirty="0"/>
              <a:t>You're equipped to lead AI-ready teaching in your school.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Good luck with implementation!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PRIOR KNOWLEDGE &amp;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b="1" noProof="0" dirty="0"/>
              <a:t>PRIOR KNOWLEDGE CHECK:</a:t>
            </a:r>
          </a:p>
          <a:p>
            <a:pPr marL="0" indent="0">
              <a:buNone/>
            </a:pPr>
            <a:r>
              <a:rPr lang="en-GB" noProof="0" dirty="0"/>
              <a:t>A. School has AI strategy or policy?</a:t>
            </a:r>
          </a:p>
          <a:p>
            <a:pPr marL="0" indent="0">
              <a:buNone/>
            </a:pPr>
            <a:r>
              <a:rPr lang="en-GB" noProof="0" dirty="0"/>
              <a:t>B. Designated AI champion/lead in school?</a:t>
            </a:r>
          </a:p>
          <a:p>
            <a:pPr marL="0" indent="0">
              <a:buNone/>
            </a:pPr>
            <a:r>
              <a:rPr lang="en-GB" noProof="0" dirty="0"/>
              <a:t>C. Confident explaining AI benefits to leadership?</a:t>
            </a:r>
          </a:p>
          <a:p>
            <a:pPr marL="0" indent="0">
              <a:buNone/>
            </a:pPr>
            <a:r>
              <a:rPr lang="en-GB" noProof="0" dirty="0"/>
              <a:t>D. Know what Ofsted looks for regarding AI?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b="1" noProof="0" dirty="0"/>
              <a:t>TODAY YOU WILL:</a:t>
            </a:r>
          </a:p>
          <a:p>
            <a:pPr marL="0" indent="0">
              <a:buNone/>
            </a:pPr>
            <a:r>
              <a:rPr lang="en-GB" noProof="0" dirty="0"/>
              <a:t>✓ Develop whole-school AI implementation strategy</a:t>
            </a:r>
          </a:p>
          <a:p>
            <a:pPr marL="0" indent="0">
              <a:buNone/>
            </a:pPr>
            <a:r>
              <a:rPr lang="en-GB" noProof="0" dirty="0"/>
              <a:t>✓ Create governance structures and policies</a:t>
            </a:r>
          </a:p>
          <a:p>
            <a:pPr marL="0" indent="0">
              <a:buNone/>
            </a:pPr>
            <a:r>
              <a:rPr lang="en-GB" noProof="0" dirty="0"/>
              <a:t>✓ Design staff CPD programmes</a:t>
            </a:r>
          </a:p>
          <a:p>
            <a:pPr marL="0" indent="0">
              <a:buNone/>
            </a:pPr>
            <a:r>
              <a:rPr lang="en-GB" noProof="0" dirty="0"/>
              <a:t>✓ Leave with 12-month implementation action plan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UNESCO: LO5.3.1, LO5.3.2, LO5.3.4, LO1.3.2, LO2.3.3</a:t>
            </a:r>
          </a:p>
          <a:p>
            <a:pPr marL="0" indent="0">
              <a:buNone/>
            </a:pPr>
            <a:r>
              <a:rPr lang="en-GB" noProof="0" dirty="0"/>
              <a:t>DfE: DFE-FUTURE, DFE-OFSTED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OFSTED EARLY ADOPTER INSIGHTS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278" y="1981416"/>
            <a:ext cx="423295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800" b="1" noProof="0" dirty="0"/>
              <a:t>KEY FINDING 1: AI CHAMPIONS ARE CRUCIAL</a:t>
            </a:r>
          </a:p>
          <a:p>
            <a:pPr marL="0" indent="0">
              <a:buNone/>
            </a:pPr>
            <a:r>
              <a:rPr lang="en-GB" sz="1800" noProof="0" dirty="0"/>
              <a:t>Dedicated person driving adoption, supporting staff, addressing concerns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KEY FINDING 2: WORKLOAD REDUCTION WORKS</a:t>
            </a:r>
          </a:p>
          <a:p>
            <a:pPr marL="0" indent="0">
              <a:buNone/>
            </a:pPr>
            <a:r>
              <a:rPr lang="en-GB" sz="1800" noProof="0" dirty="0"/>
              <a:t>Real time savings on lesson planning, resources, admin tasks - when done properly</a:t>
            </a:r>
          </a:p>
          <a:p>
            <a:pPr marL="0" indent="0">
              <a:buNone/>
            </a:pPr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8FE98B-73D1-2172-B91F-AD720035F704}"/>
              </a:ext>
            </a:extLst>
          </p:cNvPr>
          <p:cNvSpPr txBox="1"/>
          <p:nvPr/>
        </p:nvSpPr>
        <p:spPr>
          <a:xfrm>
            <a:off x="6266381" y="2255014"/>
            <a:ext cx="398722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b="1" noProof="0" dirty="0"/>
              <a:t>KEY FINDING 3: ETHICS PRIORITISED</a:t>
            </a:r>
          </a:p>
          <a:p>
            <a:pPr marL="0" indent="0">
              <a:buNone/>
            </a:pPr>
            <a:r>
              <a:rPr lang="en-GB" noProof="0" dirty="0"/>
              <a:t>Early adopters emphasize safe, ethical, responsible use</a:t>
            </a:r>
          </a:p>
          <a:p>
            <a:pPr marL="0" indent="0">
              <a:buNone/>
            </a:pPr>
            <a:r>
              <a:rPr lang="en-GB" noProof="0" dirty="0"/>
              <a:t>Not just efficiency - doing it right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b="1" noProof="0" dirty="0"/>
              <a:t>What worked:</a:t>
            </a:r>
          </a:p>
          <a:p>
            <a:pPr marL="0" indent="0">
              <a:buNone/>
            </a:pPr>
            <a:r>
              <a:rPr lang="en-GB" noProof="0" dirty="0"/>
              <a:t>• Clear leadership support</a:t>
            </a:r>
          </a:p>
          <a:p>
            <a:pPr marL="0" indent="0">
              <a:buNone/>
            </a:pPr>
            <a:r>
              <a:rPr lang="en-GB" noProof="0" dirty="0"/>
              <a:t>• Gradual rollout</a:t>
            </a:r>
          </a:p>
          <a:p>
            <a:pPr marL="0" indent="0">
              <a:buNone/>
            </a:pPr>
            <a:r>
              <a:rPr lang="en-GB" noProof="0" dirty="0"/>
              <a:t>• Staff training and support</a:t>
            </a:r>
          </a:p>
          <a:p>
            <a:pPr marL="0" indent="0">
              <a:buNone/>
            </a:pPr>
            <a:r>
              <a:rPr lang="en-GB" noProof="0" dirty="0"/>
              <a:t>• Focus on teacher-facing first</a:t>
            </a:r>
          </a:p>
          <a:p>
            <a:pPr marL="0" indent="0">
              <a:buNone/>
            </a:pPr>
            <a:r>
              <a:rPr lang="en-GB" noProof="0" dirty="0"/>
              <a:t>• Building evidence of impact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DfE: DFE-FUTURE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5A8B9-6BE0-80AA-73FC-9E72831BE7C2}"/>
              </a:ext>
            </a:extLst>
          </p:cNvPr>
          <p:cNvSpPr txBox="1"/>
          <p:nvPr/>
        </p:nvSpPr>
        <p:spPr>
          <a:xfrm>
            <a:off x="2165278" y="1437917"/>
            <a:ext cx="79239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800" noProof="0" dirty="0"/>
              <a:t>Ofsted interviewed 21 schools/FE colleges using AI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THE AI CHAMPION ROLE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6750" y="1417639"/>
            <a:ext cx="9455649" cy="4708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noProof="0" dirty="0"/>
              <a:t>What does an AI Champion do?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RESPONSIBILITIES:</a:t>
            </a:r>
          </a:p>
          <a:p>
            <a:pPr marL="0" indent="0">
              <a:buNone/>
            </a:pPr>
            <a:r>
              <a:rPr lang="en-GB" sz="1800" noProof="0" dirty="0"/>
              <a:t>• Stay informed on AI developments</a:t>
            </a:r>
          </a:p>
          <a:p>
            <a:pPr marL="0" indent="0">
              <a:buNone/>
            </a:pPr>
            <a:r>
              <a:rPr lang="en-GB" sz="1800" noProof="0" dirty="0"/>
              <a:t>• Support colleagues with AI use</a:t>
            </a:r>
          </a:p>
          <a:p>
            <a:pPr marL="0" indent="0">
              <a:buNone/>
            </a:pPr>
            <a:r>
              <a:rPr lang="en-GB" sz="1800" noProof="0" dirty="0"/>
              <a:t>• Share good practice and examples</a:t>
            </a:r>
          </a:p>
          <a:p>
            <a:pPr marL="0" indent="0">
              <a:buNone/>
            </a:pPr>
            <a:r>
              <a:rPr lang="en-GB" sz="1800" noProof="0" dirty="0"/>
              <a:t>• Troubleshoot problems</a:t>
            </a:r>
          </a:p>
          <a:p>
            <a:pPr marL="0" indent="0">
              <a:buNone/>
            </a:pPr>
            <a:r>
              <a:rPr lang="en-GB" sz="1800" noProof="0" dirty="0"/>
              <a:t>• Maintain policy documents</a:t>
            </a:r>
          </a:p>
          <a:p>
            <a:pPr marL="0" indent="0">
              <a:buNone/>
            </a:pPr>
            <a:r>
              <a:rPr lang="en-GB" sz="1800" noProof="0" dirty="0"/>
              <a:t>• Coordinate training</a:t>
            </a:r>
          </a:p>
          <a:p>
            <a:pPr marL="0" indent="0">
              <a:buNone/>
            </a:pPr>
            <a:r>
              <a:rPr lang="en-GB" sz="1800" noProof="0" dirty="0"/>
              <a:t>• Build evidence of impact</a:t>
            </a:r>
          </a:p>
          <a:p>
            <a:pPr marL="0" indent="0">
              <a:buNone/>
            </a:pPr>
            <a:r>
              <a:rPr lang="en-GB" sz="1800" noProof="0" dirty="0"/>
              <a:t>• Champion responsible use</a:t>
            </a:r>
          </a:p>
          <a:p>
            <a:pPr marL="0" indent="0">
              <a:buNone/>
            </a:pPr>
            <a:endParaRPr lang="en-GB" sz="11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D049AB-D1CC-73C2-AC12-7CBD9F4E09DF}"/>
              </a:ext>
            </a:extLst>
          </p:cNvPr>
          <p:cNvSpPr txBox="1"/>
          <p:nvPr/>
        </p:nvSpPr>
        <p:spPr>
          <a:xfrm>
            <a:off x="5905072" y="2155847"/>
            <a:ext cx="382455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noProof="0" dirty="0"/>
              <a:t>WHO CAN BE AN AI CHAMPION?</a:t>
            </a:r>
          </a:p>
          <a:p>
            <a:pPr marL="0" indent="0">
              <a:buNone/>
            </a:pPr>
            <a:r>
              <a:rPr lang="en-GB" sz="1800" b="1" noProof="0" dirty="0"/>
              <a:t>Anyone with: </a:t>
            </a:r>
            <a:r>
              <a:rPr lang="en-GB" sz="1800" noProof="0" dirty="0"/>
              <a:t>Enthusiasm, willingness to learn,</a:t>
            </a:r>
          </a:p>
          <a:p>
            <a:pPr marL="0" indent="0">
              <a:buNone/>
            </a:pPr>
            <a:r>
              <a:rPr lang="en-GB" sz="1800" noProof="0" dirty="0"/>
              <a:t>good communication, time allocation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NOT required: </a:t>
            </a:r>
            <a:r>
              <a:rPr lang="en-GB" sz="1800" noProof="0" dirty="0"/>
              <a:t>Technical expertise, senior leadership role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TIME ALLOCATION:</a:t>
            </a:r>
          </a:p>
          <a:p>
            <a:pPr marL="0" indent="0">
              <a:buNone/>
            </a:pPr>
            <a:r>
              <a:rPr lang="en-GB" sz="1800" noProof="0" dirty="0"/>
              <a:t>Start: 2-3 hours/month</a:t>
            </a:r>
          </a:p>
          <a:p>
            <a:pPr marL="0" indent="0">
              <a:buNone/>
            </a:pPr>
            <a:r>
              <a:rPr lang="en-GB" sz="1800" noProof="0" dirty="0"/>
              <a:t>Established: 1-2 hours/month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Support needed:</a:t>
            </a:r>
          </a:p>
          <a:p>
            <a:pPr marL="0" indent="0">
              <a:buNone/>
            </a:pPr>
            <a:r>
              <a:rPr lang="en-GB" sz="1800" noProof="0" dirty="0"/>
              <a:t>Leadership backing, time allocation, budget (small)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DfE: DFE-FUTURE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noProof="0" dirty="0"/>
              <a:t>WHOLE-SCHOOL POLICY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6750" y="1600201"/>
            <a:ext cx="3969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noProof="0" dirty="0"/>
              <a:t>Essential policy components: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1. AI ACCEPTABLE USE POLICY (Staff &amp; Students)</a:t>
            </a:r>
          </a:p>
          <a:p>
            <a:pPr marL="0" indent="0">
              <a:buNone/>
            </a:pPr>
            <a:r>
              <a:rPr lang="en-GB" sz="1800" noProof="0" dirty="0"/>
              <a:t>• What's permitted, what's not</a:t>
            </a:r>
          </a:p>
          <a:p>
            <a:pPr marL="0" indent="0">
              <a:buNone/>
            </a:pPr>
            <a:r>
              <a:rPr lang="en-GB" sz="1800" noProof="0" dirty="0"/>
              <a:t>• Teacher-facing vs pupil-facing rules</a:t>
            </a:r>
          </a:p>
          <a:p>
            <a:pPr marL="0" indent="0">
              <a:buNone/>
            </a:pPr>
            <a:r>
              <a:rPr lang="en-GB" sz="1800" noProof="0" dirty="0"/>
              <a:t>• Data protection requirements</a:t>
            </a:r>
          </a:p>
          <a:p>
            <a:pPr marL="0" indent="0">
              <a:buNone/>
            </a:pPr>
            <a:r>
              <a:rPr lang="en-GB" sz="1800" noProof="0" dirty="0"/>
              <a:t>• Consequences for misuse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2. RISK ASSESSMENT PROCESS</a:t>
            </a:r>
          </a:p>
          <a:p>
            <a:pPr marL="0" indent="0">
              <a:buNone/>
            </a:pPr>
            <a:r>
              <a:rPr lang="en-GB" sz="1800" noProof="0" dirty="0"/>
              <a:t>• When risk assessment required</a:t>
            </a:r>
          </a:p>
          <a:p>
            <a:pPr marL="0" indent="0">
              <a:buNone/>
            </a:pPr>
            <a:r>
              <a:rPr lang="en-GB" sz="1800" noProof="0" dirty="0"/>
              <a:t>• Who approves different uses</a:t>
            </a:r>
          </a:p>
          <a:p>
            <a:pPr marL="0" indent="0">
              <a:buNone/>
            </a:pPr>
            <a:r>
              <a:rPr lang="en-GB" sz="1800" noProof="0" dirty="0"/>
              <a:t>• Review cycle</a:t>
            </a:r>
          </a:p>
          <a:p>
            <a:pPr marL="0" indent="0">
              <a:buNone/>
            </a:pPr>
            <a:endParaRPr lang="en-GB" sz="11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8A2EE7-2FA7-1162-BC3B-48F30D2AD610}"/>
              </a:ext>
            </a:extLst>
          </p:cNvPr>
          <p:cNvSpPr txBox="1"/>
          <p:nvPr/>
        </p:nvSpPr>
        <p:spPr>
          <a:xfrm>
            <a:off x="6095999" y="2333685"/>
            <a:ext cx="347523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noProof="0" dirty="0"/>
              <a:t>3. ASSESSMENT &amp; ACADEMIC INTEGRITY POLICY</a:t>
            </a:r>
          </a:p>
          <a:p>
            <a:pPr marL="0" indent="0">
              <a:buNone/>
            </a:pPr>
            <a:r>
              <a:rPr lang="en-GB" sz="1800" noProof="0" dirty="0"/>
              <a:t>• JCQ compliance</a:t>
            </a:r>
          </a:p>
          <a:p>
            <a:pPr marL="0" indent="0">
              <a:buNone/>
            </a:pPr>
            <a:r>
              <a:rPr lang="en-GB" sz="1800" noProof="0" dirty="0"/>
              <a:t>• Homework expectations</a:t>
            </a:r>
          </a:p>
          <a:p>
            <a:pPr marL="0" indent="0">
              <a:buNone/>
            </a:pPr>
            <a:r>
              <a:rPr lang="en-GB" sz="1800" noProof="0" dirty="0"/>
              <a:t>• How to cite AI use</a:t>
            </a:r>
          </a:p>
          <a:p>
            <a:pPr marL="0" indent="0">
              <a:buNone/>
            </a:pPr>
            <a:r>
              <a:rPr lang="en-GB" sz="1800" noProof="0" dirty="0"/>
              <a:t>• Consequences for plagiarism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4. SAFEGUARDING ADDENDUM</a:t>
            </a:r>
          </a:p>
          <a:p>
            <a:pPr marL="0" indent="0">
              <a:buNone/>
            </a:pPr>
            <a:r>
              <a:rPr lang="en-GB" sz="1800" noProof="0" dirty="0"/>
              <a:t>• KCSIE compliance for AI</a:t>
            </a:r>
          </a:p>
          <a:p>
            <a:pPr marL="0" indent="0">
              <a:buNone/>
            </a:pPr>
            <a:r>
              <a:rPr lang="en-GB" sz="1800" noProof="0" dirty="0"/>
              <a:t>• Supervision requirements</a:t>
            </a:r>
          </a:p>
          <a:p>
            <a:pPr marL="0" indent="0">
              <a:buNone/>
            </a:pPr>
            <a:r>
              <a:rPr lang="en-GB" sz="1800" noProof="0" dirty="0"/>
              <a:t>• Parental communication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Review cycle: </a:t>
            </a:r>
            <a:r>
              <a:rPr lang="en-GB" sz="1800" noProof="0" dirty="0"/>
              <a:t>Annually minimum, or when major changes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DfE: DFE-OPP, DFE-SAFE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PHASED IMPLEMENTATION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3187" y="1518007"/>
            <a:ext cx="4322852" cy="47595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000" noProof="0" dirty="0"/>
              <a:t>Don't do everything at once - phase it: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PHASE 1: FOUNDATION (Term 1)</a:t>
            </a:r>
          </a:p>
          <a:p>
            <a:pPr marL="0" indent="0">
              <a:buNone/>
            </a:pPr>
            <a:r>
              <a:rPr lang="en-GB" sz="1800" noProof="0" dirty="0"/>
              <a:t>• Policies developed</a:t>
            </a:r>
          </a:p>
          <a:p>
            <a:pPr marL="0" indent="0">
              <a:buNone/>
            </a:pPr>
            <a:r>
              <a:rPr lang="en-GB" sz="1800" noProof="0" dirty="0"/>
              <a:t>• AI Champion identified</a:t>
            </a:r>
          </a:p>
          <a:p>
            <a:pPr marL="0" indent="0">
              <a:buNone/>
            </a:pPr>
            <a:r>
              <a:rPr lang="en-GB" sz="1800" noProof="0" dirty="0"/>
              <a:t>• Staff awareness session (like Session 1)</a:t>
            </a:r>
          </a:p>
          <a:p>
            <a:pPr marL="0" indent="0">
              <a:buNone/>
            </a:pPr>
            <a:r>
              <a:rPr lang="en-GB" sz="1800" noProof="0" dirty="0"/>
              <a:t>• Teacher-facing use encouraged</a:t>
            </a:r>
          </a:p>
          <a:p>
            <a:pPr marL="0" indent="0">
              <a:buNone/>
            </a:pPr>
            <a:r>
              <a:rPr lang="en-GB" sz="1800" noProof="0" dirty="0"/>
              <a:t>• Evidence gathering begins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PHASE 2: EXPANSION (Terms 2-3)</a:t>
            </a:r>
          </a:p>
          <a:p>
            <a:pPr marL="0" indent="0">
              <a:buNone/>
            </a:pPr>
            <a:r>
              <a:rPr lang="en-GB" sz="1800" noProof="0" dirty="0"/>
              <a:t>• Staff training deepened (Sessions 2-4 content)</a:t>
            </a:r>
          </a:p>
          <a:p>
            <a:pPr marL="0" indent="0">
              <a:buNone/>
            </a:pPr>
            <a:r>
              <a:rPr lang="en-GB" sz="1800" noProof="0" dirty="0"/>
              <a:t>• Resource creation systematized</a:t>
            </a:r>
          </a:p>
          <a:p>
            <a:pPr marL="0" indent="0">
              <a:buNone/>
            </a:pPr>
            <a:r>
              <a:rPr lang="en-GB" sz="1800" noProof="0" dirty="0"/>
              <a:t>• Quality assurance embedded</a:t>
            </a:r>
          </a:p>
          <a:p>
            <a:pPr marL="0" indent="0">
              <a:buNone/>
            </a:pPr>
            <a:r>
              <a:rPr lang="en-GB" sz="1800" noProof="0" dirty="0"/>
              <a:t>• Early wins celebrated and shared</a:t>
            </a:r>
          </a:p>
          <a:p>
            <a:pPr marL="0" indent="0">
              <a:buNone/>
            </a:pPr>
            <a:endParaRPr lang="en-GB" sz="12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E31A7C-510B-DB16-E90F-4FBF996073AF}"/>
              </a:ext>
            </a:extLst>
          </p:cNvPr>
          <p:cNvSpPr txBox="1"/>
          <p:nvPr/>
        </p:nvSpPr>
        <p:spPr>
          <a:xfrm>
            <a:off x="6316038" y="2138907"/>
            <a:ext cx="403003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noProof="0" dirty="0"/>
              <a:t>PHASE 3: ADVANCED (Terms 4-6)</a:t>
            </a:r>
          </a:p>
          <a:p>
            <a:pPr marL="0" indent="0">
              <a:buNone/>
            </a:pPr>
            <a:r>
              <a:rPr lang="en-GB" sz="1800" noProof="0" dirty="0"/>
              <a:t>• Pupil-facing use considered (if appropriate)</a:t>
            </a:r>
          </a:p>
          <a:p>
            <a:pPr marL="0" indent="0">
              <a:buNone/>
            </a:pPr>
            <a:r>
              <a:rPr lang="en-GB" sz="1800" noProof="0" dirty="0"/>
              <a:t>• Cross-curricular integration</a:t>
            </a:r>
          </a:p>
          <a:p>
            <a:pPr marL="0" indent="0">
              <a:buNone/>
            </a:pPr>
            <a:r>
              <a:rPr lang="en-GB" sz="1800" noProof="0" dirty="0"/>
              <a:t>• Impact evidence reviewed</a:t>
            </a:r>
          </a:p>
          <a:p>
            <a:pPr marL="0" indent="0">
              <a:buNone/>
            </a:pPr>
            <a:r>
              <a:rPr lang="en-GB" sz="1800" noProof="0" dirty="0"/>
              <a:t>• Strategy refined based on learning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Start small. Build evidence. Expand carefully.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DfE: DFE-FUTURE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CPD CASCADE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9218" y="1417638"/>
            <a:ext cx="4071992" cy="5332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noProof="0" dirty="0"/>
              <a:t>How to train your colleagues:</a:t>
            </a:r>
          </a:p>
          <a:p>
            <a:pPr marL="0" indent="0">
              <a:buNone/>
            </a:pPr>
            <a:endParaRPr lang="en-GB" sz="1100" noProof="0" dirty="0"/>
          </a:p>
          <a:p>
            <a:pPr marL="0" indent="0">
              <a:buNone/>
            </a:pPr>
            <a:r>
              <a:rPr lang="en-GB" sz="1800" b="1" noProof="0" dirty="0"/>
              <a:t>APPROACH 1: FULL 6-SESSION SERIES</a:t>
            </a:r>
          </a:p>
          <a:p>
            <a:pPr marL="0" indent="0">
              <a:buNone/>
            </a:pPr>
            <a:r>
              <a:rPr lang="en-GB" sz="1800" noProof="0" dirty="0"/>
              <a:t>Deliver all 6 sessions to staff over a term</a:t>
            </a:r>
          </a:p>
          <a:p>
            <a:pPr marL="0" indent="0">
              <a:buNone/>
            </a:pPr>
            <a:r>
              <a:rPr lang="en-GB" sz="1800" noProof="0" dirty="0"/>
              <a:t>Works for: Whole-school rollout, dedicated time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APPROACH 2: ESSENTIALS (3 SESSIONS)</a:t>
            </a:r>
          </a:p>
          <a:p>
            <a:pPr marL="0" indent="0">
              <a:buNone/>
            </a:pPr>
            <a:r>
              <a:rPr lang="en-GB" sz="1800" noProof="0" dirty="0"/>
              <a:t>Sessions 1, 2, 3 only - foundations, legal, resources</a:t>
            </a:r>
          </a:p>
          <a:p>
            <a:pPr marL="0" indent="0">
              <a:buNone/>
            </a:pPr>
            <a:r>
              <a:rPr lang="en-GB" sz="1800" noProof="0" dirty="0"/>
              <a:t>Works for: Quick start, time-limited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APPROACH 3: TWILIGHT DROPS</a:t>
            </a:r>
          </a:p>
          <a:p>
            <a:pPr marL="0" indent="0">
              <a:buNone/>
            </a:pPr>
            <a:r>
              <a:rPr lang="en-GB" sz="1800" noProof="0" dirty="0"/>
              <a:t>One session per half-term</a:t>
            </a:r>
          </a:p>
          <a:p>
            <a:pPr marL="0" indent="0">
              <a:buNone/>
            </a:pPr>
            <a:r>
              <a:rPr lang="en-GB" sz="1800" noProof="0" dirty="0"/>
              <a:t>Works for: Gradual adoption, busy schools</a:t>
            </a:r>
          </a:p>
          <a:p>
            <a:pPr marL="0" indent="0">
              <a:buNone/>
            </a:pPr>
            <a:endParaRPr lang="en-GB" sz="11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D68E34-C041-27D9-9D3C-EDBD6576588A}"/>
              </a:ext>
            </a:extLst>
          </p:cNvPr>
          <p:cNvSpPr txBox="1"/>
          <p:nvPr/>
        </p:nvSpPr>
        <p:spPr>
          <a:xfrm>
            <a:off x="6367408" y="1948807"/>
            <a:ext cx="368071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noProof="0" dirty="0"/>
              <a:t>APPROACH 4: DEPARTMENT-LED</a:t>
            </a:r>
          </a:p>
          <a:p>
            <a:pPr marL="0" indent="0">
              <a:buNone/>
            </a:pPr>
            <a:r>
              <a:rPr lang="en-GB" sz="1800" noProof="0" dirty="0"/>
              <a:t>Subject leads deliver to their teams</a:t>
            </a:r>
          </a:p>
          <a:p>
            <a:pPr marL="0" indent="0">
              <a:buNone/>
            </a:pPr>
            <a:r>
              <a:rPr lang="en-GB" sz="1800" noProof="0" dirty="0"/>
              <a:t>Works for: Subject-specific applications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b="1" noProof="0" dirty="0"/>
              <a:t>DIFFERENTIATION:</a:t>
            </a:r>
          </a:p>
          <a:p>
            <a:pPr marL="0" indent="0">
              <a:buNone/>
            </a:pPr>
            <a:r>
              <a:rPr lang="en-GB" sz="1800" noProof="0" dirty="0"/>
              <a:t>• New users: Focus Sessions 1-3</a:t>
            </a:r>
          </a:p>
          <a:p>
            <a:pPr marL="0" indent="0">
              <a:buNone/>
            </a:pPr>
            <a:r>
              <a:rPr lang="en-GB" sz="1800" noProof="0" dirty="0"/>
              <a:t>• Confident users: Sessions 4-6</a:t>
            </a:r>
          </a:p>
          <a:p>
            <a:pPr marL="0" indent="0">
              <a:buNone/>
            </a:pPr>
            <a:r>
              <a:rPr lang="en-GB" sz="1800" noProof="0" dirty="0"/>
              <a:t>• Leadership: Sessions 2, 6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Use these materials - they're designed for cascade.</a:t>
            </a:r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endParaRPr lang="en-GB" sz="1800" noProof="0" dirty="0"/>
          </a:p>
          <a:p>
            <a:pPr marL="0" indent="0">
              <a:buNone/>
            </a:pPr>
            <a:r>
              <a:rPr lang="en-GB" sz="1800" noProof="0" dirty="0"/>
              <a:t>UNESCO: LO5.3.2, LO5.3.4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FUTURE DEVELOPMENTS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604" y="1315092"/>
            <a:ext cx="3832261" cy="554290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GB" sz="3800" noProof="0" dirty="0"/>
              <a:t>What's coming from DfE and sector:</a:t>
            </a:r>
          </a:p>
          <a:p>
            <a:pPr marL="0" indent="0">
              <a:buNone/>
            </a:pPr>
            <a:endParaRPr lang="en-GB" sz="3800" noProof="0" dirty="0"/>
          </a:p>
          <a:p>
            <a:pPr marL="0" indent="0">
              <a:buNone/>
            </a:pPr>
            <a:r>
              <a:rPr lang="en-GB" sz="3800" b="1" noProof="0" dirty="0"/>
              <a:t>OAK NATIONAL ACADEMY - AILA</a:t>
            </a:r>
          </a:p>
          <a:p>
            <a:pPr marL="0" indent="0">
              <a:buNone/>
            </a:pPr>
            <a:r>
              <a:rPr lang="en-GB" sz="3800" noProof="0" dirty="0"/>
              <a:t>Ongoing development of UK curriculum-specific AI</a:t>
            </a:r>
          </a:p>
          <a:p>
            <a:pPr marL="0" indent="0">
              <a:buNone/>
            </a:pPr>
            <a:r>
              <a:rPr lang="en-GB" sz="3800" noProof="0" dirty="0"/>
              <a:t>More subject coverage, better integration</a:t>
            </a:r>
          </a:p>
          <a:p>
            <a:pPr marL="0" indent="0">
              <a:buNone/>
            </a:pPr>
            <a:endParaRPr lang="en-GB" sz="3800" noProof="0" dirty="0"/>
          </a:p>
          <a:p>
            <a:pPr marL="0" indent="0">
              <a:buNone/>
            </a:pPr>
            <a:r>
              <a:rPr lang="en-GB" sz="3800" b="1" noProof="0" dirty="0"/>
              <a:t>DFE CONTENT STORE PILOT</a:t>
            </a:r>
          </a:p>
          <a:p>
            <a:pPr marL="0" indent="0">
              <a:buNone/>
            </a:pPr>
            <a:r>
              <a:rPr lang="en-GB" sz="3800" noProof="0" dirty="0"/>
              <a:t>£3 million pilot to create shared content/data for AI tools</a:t>
            </a:r>
          </a:p>
          <a:p>
            <a:pPr marL="0" indent="0">
              <a:buNone/>
            </a:pPr>
            <a:r>
              <a:rPr lang="en-GB" sz="3800" noProof="0" dirty="0"/>
              <a:t>Goal: Better quality, curriculum-aligned AI resources</a:t>
            </a:r>
          </a:p>
          <a:p>
            <a:pPr marL="0" indent="0">
              <a:buNone/>
            </a:pPr>
            <a:endParaRPr lang="en-GB" sz="3800" noProof="0" dirty="0"/>
          </a:p>
          <a:p>
            <a:pPr marL="0" indent="0">
              <a:buNone/>
            </a:pPr>
            <a:r>
              <a:rPr lang="en-GB" sz="3800" b="1" noProof="0" dirty="0"/>
              <a:t>AI TOOLS FOR EDUCATION COMPETITION</a:t>
            </a:r>
          </a:p>
          <a:p>
            <a:pPr marL="0" indent="0">
              <a:buNone/>
            </a:pPr>
            <a:r>
              <a:rPr lang="en-GB" sz="3800" noProof="0" dirty="0"/>
              <a:t>DfE funding innovation - new tools being developed</a:t>
            </a:r>
          </a:p>
          <a:p>
            <a:pPr marL="0" indent="0">
              <a:buNone/>
            </a:pPr>
            <a:r>
              <a:rPr lang="en-GB" sz="3800" noProof="0" dirty="0"/>
              <a:t>Focus: Feedback, marking, adaptive learning</a:t>
            </a:r>
          </a:p>
          <a:p>
            <a:pPr marL="0" indent="0">
              <a:buNone/>
            </a:pPr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8BF940-AB1A-AF56-153E-7D5EFDCDE114}"/>
              </a:ext>
            </a:extLst>
          </p:cNvPr>
          <p:cNvSpPr txBox="1"/>
          <p:nvPr/>
        </p:nvSpPr>
        <p:spPr>
          <a:xfrm>
            <a:off x="5959011" y="1810537"/>
            <a:ext cx="421497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b="1" noProof="0" dirty="0"/>
              <a:t>EDTECH EVIDENCE BOARD</a:t>
            </a:r>
          </a:p>
          <a:p>
            <a:pPr marL="0" indent="0">
              <a:buNone/>
            </a:pPr>
            <a:r>
              <a:rPr lang="en-GB" noProof="0" dirty="0"/>
              <a:t>Evaluating AI tools for effectiveness</a:t>
            </a:r>
          </a:p>
          <a:p>
            <a:pPr marL="0" indent="0">
              <a:buNone/>
            </a:pPr>
            <a:r>
              <a:rPr lang="en-GB" noProof="0" dirty="0"/>
              <a:t>Will help schools make informed choices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b="1" noProof="0" dirty="0"/>
              <a:t>ONGOING GUIDANCE UPDATES</a:t>
            </a:r>
          </a:p>
          <a:p>
            <a:pPr marL="0" indent="0">
              <a:buNone/>
            </a:pPr>
            <a:r>
              <a:rPr lang="en-GB" noProof="0" dirty="0"/>
              <a:t>DfE will update guidance as evidence emerges</a:t>
            </a:r>
          </a:p>
          <a:p>
            <a:pPr marL="0" indent="0">
              <a:buNone/>
            </a:pPr>
            <a:r>
              <a:rPr lang="en-GB" noProof="0" dirty="0"/>
              <a:t>Stay informed through official channels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This space will evolve rapidly.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DfE: DFE-FUTURE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HANDS-ON TASK (20 MINUTES)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1960" y="1304819"/>
            <a:ext cx="9260439" cy="54658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600" b="1" noProof="0" dirty="0"/>
              <a:t>CREATE YOUR 12-MONTH IMPLEMENTATION PLAN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b="1" noProof="0" dirty="0"/>
              <a:t>Your task:</a:t>
            </a:r>
          </a:p>
          <a:p>
            <a:pPr marL="0" indent="0">
              <a:buNone/>
            </a:pPr>
            <a:r>
              <a:rPr lang="en-GB" sz="1600" noProof="0" dirty="0"/>
              <a:t>1. Context: Current AI use in your department/school</a:t>
            </a:r>
          </a:p>
          <a:p>
            <a:pPr marL="0" indent="0">
              <a:buNone/>
            </a:pPr>
            <a:r>
              <a:rPr lang="en-GB" sz="1600" noProof="0" dirty="0"/>
              <a:t>2. Vision: Where you want to be in 12 months</a:t>
            </a:r>
          </a:p>
          <a:p>
            <a:pPr marL="0" indent="0">
              <a:buNone/>
            </a:pPr>
            <a:r>
              <a:rPr lang="en-GB" sz="1600" noProof="0" dirty="0"/>
              <a:t>3. Phased timeline:</a:t>
            </a:r>
          </a:p>
          <a:p>
            <a:pPr marL="0" indent="0">
              <a:buNone/>
            </a:pPr>
            <a:r>
              <a:rPr lang="en-GB" sz="1600" noProof="0" dirty="0"/>
              <a:t>   - Term 1 actions</a:t>
            </a:r>
          </a:p>
          <a:p>
            <a:pPr marL="0" indent="0">
              <a:buNone/>
            </a:pPr>
            <a:r>
              <a:rPr lang="en-GB" sz="1600" noProof="0" dirty="0"/>
              <a:t>   - Term 2-3 actions</a:t>
            </a:r>
          </a:p>
          <a:p>
            <a:pPr marL="0" indent="0">
              <a:buNone/>
            </a:pPr>
            <a:r>
              <a:rPr lang="en-GB" sz="1600" noProof="0" dirty="0"/>
              <a:t>   - Term 4-6 actions (if applicable)</a:t>
            </a:r>
          </a:p>
          <a:p>
            <a:pPr marL="0" indent="0">
              <a:buNone/>
            </a:pPr>
            <a:r>
              <a:rPr lang="en-GB" sz="1600" noProof="0" dirty="0"/>
              <a:t>4. Governance: Who approves? Who coordinates?</a:t>
            </a:r>
          </a:p>
          <a:p>
            <a:pPr marL="0" indent="0">
              <a:buNone/>
            </a:pPr>
            <a:r>
              <a:rPr lang="en-GB" sz="1600" noProof="0" dirty="0"/>
              <a:t>5. CPD plan: How will you train colleagues?</a:t>
            </a:r>
          </a:p>
          <a:p>
            <a:pPr marL="0" indent="0">
              <a:buNone/>
            </a:pPr>
            <a:r>
              <a:rPr lang="en-GB" sz="1600" noProof="0" dirty="0"/>
              <a:t>6. Success metrics: How will you measure impact?</a:t>
            </a:r>
          </a:p>
          <a:p>
            <a:pPr marL="0" indent="0">
              <a:buNone/>
            </a:pPr>
            <a:r>
              <a:rPr lang="en-GB" sz="1600" noProof="0" dirty="0"/>
              <a:t>7. Budget: What resources needed?</a:t>
            </a:r>
          </a:p>
          <a:p>
            <a:pPr marL="0" indent="0">
              <a:buNone/>
            </a:pPr>
            <a:r>
              <a:rPr lang="en-GB" sz="1600" noProof="0" dirty="0"/>
              <a:t>8. Risk mitigation: What could go wrong?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b="1" noProof="0" dirty="0"/>
              <a:t>Output: </a:t>
            </a:r>
            <a:r>
              <a:rPr lang="en-GB" sz="1600" noProof="0" dirty="0"/>
              <a:t>Complete 12-month action plan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This is your roadmap.</a:t>
            </a:r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endParaRPr lang="en-GB" sz="1600" noProof="0" dirty="0"/>
          </a:p>
          <a:p>
            <a:pPr marL="0" indent="0">
              <a:buNone/>
            </a:pPr>
            <a:r>
              <a:rPr lang="en-GB" sz="1600" noProof="0" dirty="0"/>
              <a:t>UNESCO: LO5.3.1, LO1.3.2 | DfE: DFE-FUTURE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5075</Words>
  <Application>Microsoft Office PowerPoint</Application>
  <PresentationFormat>Widescreen</PresentationFormat>
  <Paragraphs>796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AI-READY TEACHING Session 6 of 6</vt:lpstr>
      <vt:lpstr>PRIOR KNOWLEDGE &amp; OBJECTIVES</vt:lpstr>
      <vt:lpstr>OFSTED EARLY ADOPTER INSIGHTS</vt:lpstr>
      <vt:lpstr>THE AI CHAMPION ROLE</vt:lpstr>
      <vt:lpstr>WHOLE-SCHOOL POLICY FRAMEWORK</vt:lpstr>
      <vt:lpstr>PHASED IMPLEMENTATION MODEL</vt:lpstr>
      <vt:lpstr>CPD CASCADE MODEL</vt:lpstr>
      <vt:lpstr>FUTURE DEVELOPMENTS</vt:lpstr>
      <vt:lpstr>HANDS-ON TASK (20 MINUTES)</vt:lpstr>
      <vt:lpstr>IMPLEMENTATION PLANNING TEMPLATE</vt:lpstr>
      <vt:lpstr>6-SESSION JOURNEY COMPLETE</vt:lpstr>
      <vt:lpstr>FINAL REFLECTIONS &amp; QUESTIONS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Chris Calder</dc:creator>
  <cp:keywords/>
  <dc:description>generated using python-pptx</dc:description>
  <cp:lastModifiedBy>Chris Calder</cp:lastModifiedBy>
  <cp:revision>4</cp:revision>
  <dcterms:created xsi:type="dcterms:W3CDTF">2013-01-27T09:14:16Z</dcterms:created>
  <dcterms:modified xsi:type="dcterms:W3CDTF">2025-12-29T00:12:16Z</dcterms:modified>
  <cp:category/>
</cp:coreProperties>
</file>